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11"/>
  </p:notesMasterIdLst>
  <p:handoutMasterIdLst>
    <p:handoutMasterId r:id="rId12"/>
  </p:handoutMasterIdLst>
  <p:sldIdLst>
    <p:sldId id="275" r:id="rId2"/>
    <p:sldId id="279" r:id="rId3"/>
    <p:sldId id="282" r:id="rId4"/>
    <p:sldId id="269" r:id="rId5"/>
    <p:sldId id="273" r:id="rId6"/>
    <p:sldId id="280" r:id="rId7"/>
    <p:sldId id="274" r:id="rId8"/>
    <p:sldId id="283" r:id="rId9"/>
    <p:sldId id="278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87" userDrawn="1">
          <p15:clr>
            <a:srgbClr val="000000"/>
          </p15:clr>
        </p15:guide>
        <p15:guide id="2" pos="301" userDrawn="1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7"/>
  </p:normalViewPr>
  <p:slideViewPr>
    <p:cSldViewPr snapToGrid="0">
      <p:cViewPr varScale="1">
        <p:scale>
          <a:sx n="111" d="100"/>
          <a:sy n="111" d="100"/>
        </p:scale>
        <p:origin x="632" y="192"/>
      </p:cViewPr>
      <p:guideLst>
        <p:guide orient="horz" pos="187"/>
        <p:guide pos="30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4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16FE302-3440-B14B-AC46-E96FC73E51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47776B-831A-2F44-9AF5-58ECEB7831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FF8CEC-1965-154A-B74A-44AAA20160FE}" type="datetimeFigureOut">
              <a:rPr lang="en-US" smtClean="0"/>
              <a:t>9/23/20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4EB077-7339-B040-875F-30D08047128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ACDD60-CE4D-6E4C-85FB-77A295314F0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48E3C-9157-524A-9A94-B4D67A205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382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40346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Say briefly who you are and Why you and </a:t>
            </a:r>
            <a:r>
              <a:rPr lang="en-GB" dirty="0" err="1"/>
              <a:t>Savi</a:t>
            </a:r>
            <a:r>
              <a:rPr lang="en-GB" dirty="0"/>
              <a:t> thought it so important to organise the event at such short notice</a:t>
            </a:r>
          </a:p>
          <a:p>
            <a:endParaRPr lang="en-GB" dirty="0"/>
          </a:p>
          <a:p>
            <a:r>
              <a:rPr lang="en-GB" dirty="0"/>
              <a:t>Both longstanding advocates of D&amp;I and PPIE</a:t>
            </a:r>
          </a:p>
          <a:p>
            <a:endParaRPr lang="en-GB" dirty="0"/>
          </a:p>
          <a:p>
            <a:r>
              <a:rPr lang="en-GB" dirty="0"/>
              <a:t>Watching the </a:t>
            </a:r>
            <a:r>
              <a:rPr lang="en-GB" dirty="0" err="1"/>
              <a:t>Covid</a:t>
            </a:r>
            <a:r>
              <a:rPr lang="en-GB" dirty="0"/>
              <a:t> pandemic play out and its impact on a diversity of vulnerable groups and the unequal impact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8EDC-5F5D-44E6-8950-A24E41E48B8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7938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8EDC-5F5D-44E6-8950-A24E41E48B8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217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588" indent="-228588">
              <a:buAutoNum type="arabicPeriod"/>
            </a:pPr>
            <a:r>
              <a:rPr lang="en-GB" dirty="0"/>
              <a:t>We held a zoom event at very short notice</a:t>
            </a:r>
            <a:r>
              <a:rPr lang="en-GB" baseline="0" dirty="0"/>
              <a:t> for groups across the protected characteristics: </a:t>
            </a:r>
            <a:r>
              <a:rPr lang="en-GB" dirty="0"/>
              <a:t>[age, disability, gender reassignment, race, religion or belief, sex, sexual orientation, marriage and civil partnership and pregnancy and maternity], as covered under the Equality Act 2010. This showed that diverse groups want to be involved and the issue to address is about structural barriers to inclusions</a:t>
            </a:r>
          </a:p>
          <a:p>
            <a:pPr marL="228588" indent="-228588">
              <a:buAutoNum type="arabicPeriod"/>
            </a:pPr>
            <a:endParaRPr lang="en-GB" baseline="0" dirty="0"/>
          </a:p>
          <a:p>
            <a:r>
              <a:rPr lang="en-GB" baseline="0" dirty="0"/>
              <a:t>2. Black women are currently 5 times more likely than White women to die in childbirth</a:t>
            </a:r>
          </a:p>
          <a:p>
            <a:endParaRPr lang="en-GB" baseline="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8EDC-5F5D-44E6-8950-A24E41E48B8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2960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*Many research project disproportionately</a:t>
            </a:r>
            <a:r>
              <a:rPr lang="en-GB" baseline="0" dirty="0"/>
              <a:t> recruit white participants even in areas most affecting BAME groups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C8EDC-5F5D-44E6-8950-A24E41E48B8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549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87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3200"/>
              <a:buFont typeface="Arial"/>
              <a:buNone/>
              <a:defRPr sz="3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38200" y="1594435"/>
            <a:ext cx="10515600" cy="4485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3E72"/>
              </a:buClr>
              <a:buSzPts val="2400"/>
              <a:buChar char="•"/>
              <a:defRPr sz="24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2000"/>
              <a:buChar char="•"/>
              <a:defRPr sz="20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 sz="18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4" name="Google Shape;24;p3"/>
          <p:cNvPicPr preferRelativeResize="0"/>
          <p:nvPr/>
        </p:nvPicPr>
        <p:blipFill rotWithShape="1">
          <a:blip r:embed="rId2">
            <a:alphaModFix/>
          </a:blip>
          <a:srcRect t="5" r="8043" b="-142997"/>
          <a:stretch/>
        </p:blipFill>
        <p:spPr>
          <a:xfrm>
            <a:off x="473438" y="6289449"/>
            <a:ext cx="11211477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05433A4-9A0E-7D4F-85A5-09DE9DE937C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46225" y="6304207"/>
            <a:ext cx="4888579" cy="5103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805359" y="276621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4800"/>
              <a:buFont typeface="Arial"/>
              <a:buNone/>
              <a:defRPr sz="48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6" name="Google Shape;36;p5"/>
          <p:cNvPicPr preferRelativeResize="0"/>
          <p:nvPr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457420" y="700233"/>
            <a:ext cx="11211477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38;p5"/>
          <p:cNvPicPr preferRelativeResize="0"/>
          <p:nvPr/>
        </p:nvPicPr>
        <p:blipFill rotWithShape="1">
          <a:blip r:embed="rId4">
            <a:alphaModFix/>
          </a:blip>
          <a:srcRect l="8151" b="33144"/>
          <a:stretch/>
        </p:blipFill>
        <p:spPr>
          <a:xfrm>
            <a:off x="1" y="4855987"/>
            <a:ext cx="3470875" cy="200201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Google Shape;39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298936" y="1297901"/>
            <a:ext cx="1142737" cy="687526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C55F736-9C2D-1F4F-837B-DE9C591F5700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46029" y="194859"/>
            <a:ext cx="4888579" cy="510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00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8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4"/>
          <p:cNvSpPr txBox="1">
            <a:spLocks noGrp="1"/>
          </p:cNvSpPr>
          <p:nvPr>
            <p:ph type="title"/>
          </p:nvPr>
        </p:nvSpPr>
        <p:spPr>
          <a:xfrm>
            <a:off x="945715" y="1659699"/>
            <a:ext cx="10296395" cy="3037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GB" dirty="0"/>
              <a:t>Being heard, not, “seldom heard”: democratising research with diverse communities during the Covid-19 pandemic: </a:t>
            </a:r>
            <a:br>
              <a:rPr lang="en-GB" dirty="0"/>
            </a:br>
            <a:r>
              <a:rPr lang="en-GB" sz="2400" dirty="0"/>
              <a:t>https://blogs.bmj.com/bmj/2020/06/02/being-heard-not-seldom-heard-democratising-research-with-diverse-communities-during-the-covid-19-pandemic/</a:t>
            </a:r>
            <a:br>
              <a:rPr lang="en-GB" sz="2400" dirty="0"/>
            </a:br>
            <a:r>
              <a:rPr lang="en-GB" dirty="0"/>
              <a:t>Josephine Ocloo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58515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186" y="87682"/>
            <a:ext cx="9940936" cy="501041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/>
              <a:t>Covid-19 Mortality in the UK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996" y="588723"/>
            <a:ext cx="11517682" cy="6112702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</a:pPr>
            <a:r>
              <a:rPr lang="en-GB" sz="2800" b="1" dirty="0"/>
              <a:t>Stark disparities in mortality rates/health inequalities </a:t>
            </a:r>
            <a:r>
              <a:rPr lang="en-GB" sz="2800" dirty="0"/>
              <a:t>for  particular groups: e.g. BAME communities, disabled people, those on lower incomes, those living in the most deprived areas, care home residents, Men and those in the poorest health etc. 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</a:pPr>
            <a:endParaRPr lang="en-GB" sz="2800" dirty="0"/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</a:pPr>
            <a:r>
              <a:rPr lang="en-GB" sz="2800" dirty="0"/>
              <a:t>People from a black ethnic background are at the greatest risk of death involving Covid-19 than all other ethnic groups. black men 3 times more likely than white men to die &amp; black women more than twice as likely to die as white women (ONS June 2020).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GB" dirty="0"/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</a:pPr>
            <a:r>
              <a:rPr lang="en-GB" sz="2800" dirty="0"/>
              <a:t>Groups that already face considerable inequalities in health may now see this get much worse.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</a:pPr>
            <a:endParaRPr lang="en-GB" sz="2800" dirty="0"/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5351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615" y="347763"/>
            <a:ext cx="10640861" cy="729475"/>
          </a:xfrm>
        </p:spPr>
        <p:txBody>
          <a:bodyPr>
            <a:normAutofit fontScale="90000"/>
          </a:bodyPr>
          <a:lstStyle/>
          <a:p>
            <a:r>
              <a:rPr lang="en-GB" sz="3200" b="1" dirty="0"/>
              <a:t>Democratising Involvement: “Being heard not seldom heard”.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732" y="1478070"/>
            <a:ext cx="11730624" cy="5060515"/>
          </a:xfrm>
        </p:spPr>
        <p:txBody>
          <a:bodyPr>
            <a:normAutofit/>
          </a:bodyPr>
          <a:lstStyle/>
          <a:p>
            <a:pPr marL="0" lvl="0" algn="just">
              <a:lnSpc>
                <a:spcPct val="100000"/>
              </a:lnSpc>
              <a:spcBef>
                <a:spcPts val="0"/>
              </a:spcBef>
            </a:pPr>
            <a:r>
              <a:rPr lang="en-GB" sz="2800" b="1" dirty="0"/>
              <a:t>Yet these groups are the least likely to be involved in the design and implementation of research</a:t>
            </a:r>
            <a:r>
              <a:rPr lang="en-GB" sz="2800" dirty="0"/>
              <a:t>. This reflects wider patterns of public sector involvement which show that those most likely to be involved are older/from white ethnic groups/higher socio-economic backgrounds.</a:t>
            </a:r>
          </a:p>
          <a:p>
            <a:pPr marL="0" lvl="0" algn="just">
              <a:lnSpc>
                <a:spcPct val="100000"/>
              </a:lnSpc>
              <a:spcBef>
                <a:spcPts val="0"/>
              </a:spcBef>
            </a:pPr>
            <a:endParaRPr lang="en-GB" sz="2800" dirty="0"/>
          </a:p>
          <a:p>
            <a:pPr marL="0" lvl="0" algn="just">
              <a:lnSpc>
                <a:spcPct val="100000"/>
              </a:lnSpc>
              <a:spcBef>
                <a:spcPts val="0"/>
              </a:spcBef>
            </a:pPr>
            <a:endParaRPr lang="en-GB" sz="2800" dirty="0"/>
          </a:p>
          <a:p>
            <a:pPr marL="0" lvl="0" algn="just">
              <a:lnSpc>
                <a:spcPct val="100000"/>
              </a:lnSpc>
              <a:spcBef>
                <a:spcPts val="0"/>
              </a:spcBef>
            </a:pPr>
            <a:r>
              <a:rPr lang="en-GB" sz="2800" b="1" dirty="0"/>
              <a:t>This context exists despite long-standing calls for more equal partnership models to involve diverse groups in research/health and care delivery.</a:t>
            </a:r>
          </a:p>
          <a:p>
            <a:pPr marL="0" lvl="0" algn="just">
              <a:lnSpc>
                <a:spcPct val="100000"/>
              </a:lnSpc>
              <a:spcBef>
                <a:spcPts val="0"/>
              </a:spcBef>
            </a:pPr>
            <a:endParaRPr lang="en-GB" sz="2800" b="1" dirty="0"/>
          </a:p>
          <a:p>
            <a:pPr marL="0" lvl="0" algn="just">
              <a:lnSpc>
                <a:spcPct val="100000"/>
              </a:lnSpc>
              <a:spcBef>
                <a:spcPts val="0"/>
              </a:spcBef>
            </a:pPr>
            <a:endParaRPr lang="en-GB" sz="2800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7829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GB" dirty="0"/>
            </a:br>
            <a:r>
              <a:rPr lang="en-GB" dirty="0"/>
              <a:t>Impact of COVID-19 on diverse population groups in South London</a:t>
            </a:r>
            <a:br>
              <a:rPr lang="en-GB" dirty="0"/>
            </a:b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307" y="1496859"/>
            <a:ext cx="11467578" cy="4582665"/>
          </a:xfrm>
        </p:spPr>
        <p:txBody>
          <a:bodyPr/>
          <a:lstStyle/>
          <a:p>
            <a:pPr marL="0">
              <a:lnSpc>
                <a:spcPct val="100000"/>
              </a:lnSpc>
              <a:spcBef>
                <a:spcPts val="0"/>
              </a:spcBef>
            </a:pPr>
            <a:r>
              <a:rPr lang="en-GB" dirty="0"/>
              <a:t>Given a key focus of the ARC’s work is about addressing local health inequalities, the emerging evidence on the disproportionate impact of Covid-19 provided an important opportunity reason to organise a community zoom meeting on 27 April this year. </a:t>
            </a:r>
          </a:p>
          <a:p>
            <a:pPr marL="0">
              <a:lnSpc>
                <a:spcPct val="100000"/>
              </a:lnSpc>
              <a:spcBef>
                <a:spcPts val="0"/>
              </a:spcBef>
            </a:pPr>
            <a:endParaRPr lang="en-GB" dirty="0"/>
          </a:p>
          <a:p>
            <a:pPr marL="0">
              <a:lnSpc>
                <a:spcPct val="100000"/>
              </a:lnSpc>
              <a:spcBef>
                <a:spcPts val="0"/>
              </a:spcBef>
            </a:pPr>
            <a:r>
              <a:rPr lang="en-GB" dirty="0"/>
              <a:t>The aim was to gather evidence on the unequal impact of Covid-19 on people with protected characteristics’. [age, disability, gender reassignment, race, religion or belief, sex, sexual orientation, marriage and civil partnership and pregnancy and maternity], as covered under the Equality Act 2010. </a:t>
            </a:r>
          </a:p>
          <a:p>
            <a:pPr marL="0">
              <a:lnSpc>
                <a:spcPct val="100000"/>
              </a:lnSpc>
              <a:spcBef>
                <a:spcPts val="0"/>
              </a:spcBef>
            </a:pPr>
            <a:endParaRPr lang="en-GB" dirty="0"/>
          </a:p>
          <a:p>
            <a:pPr marL="0">
              <a:lnSpc>
                <a:spcPct val="100000"/>
              </a:lnSpc>
              <a:spcBef>
                <a:spcPts val="0"/>
              </a:spcBef>
            </a:pPr>
            <a:r>
              <a:rPr lang="en-GB" dirty="0"/>
              <a:t>Then submit this evidence into the UK Parliamentary call for evidence of the impact of coronavirus on these groups. </a:t>
            </a:r>
          </a:p>
          <a:p>
            <a:r>
              <a:rPr lang="en-GB" b="1" dirty="0"/>
              <a:t> 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8287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1349" y="100209"/>
            <a:ext cx="10230448" cy="820454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/>
              <a:t>52 People attended the Community Zoom event: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153" y="1163256"/>
            <a:ext cx="11707793" cy="5544273"/>
          </a:xfrm>
        </p:spPr>
        <p:txBody>
          <a:bodyPr>
            <a:normAutofit fontScale="92500"/>
          </a:bodyPr>
          <a:lstStyle/>
          <a:p>
            <a:pPr marL="0" algn="just">
              <a:lnSpc>
                <a:spcPct val="110000"/>
              </a:lnSpc>
              <a:spcBef>
                <a:spcPts val="0"/>
              </a:spcBef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Pregnant women facing fear/isolation: Doulas highlight verbal/ emotional abuse of some BAME women driven by racist attitudes*</a:t>
            </a: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BAME </a:t>
            </a:r>
            <a:r>
              <a:rPr lang="en-GB" dirty="0" err="1">
                <a:solidFill>
                  <a:schemeClr val="accent1">
                    <a:lumMod val="50000"/>
                  </a:schemeClr>
                </a:solidFill>
              </a:rPr>
              <a:t>participatants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 with higher risks from the virus, fearful of attending outpatients/hospital </a:t>
            </a:r>
            <a:r>
              <a:rPr lang="en-GB" sz="2400" dirty="0" err="1">
                <a:solidFill>
                  <a:schemeClr val="accent1">
                    <a:lumMod val="50000"/>
                  </a:schemeClr>
                </a:solidFill>
              </a:rPr>
              <a:t>appts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: fearful of going to get medication/blood tests/high levels of distrust in health system</a:t>
            </a: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People with disabilities/learning difficulties worried about discrimination/transport/whether they would be treated fairly in hospitals with access to resources/ventilators </a:t>
            </a: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Digital exclusion preventing many vulnerable people accessing primary care/benefits</a:t>
            </a: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0" algn="just">
              <a:lnSpc>
                <a:spcPct val="110000"/>
              </a:lnSpc>
              <a:spcBef>
                <a:spcPts val="0"/>
              </a:spcBef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Loss of face-to-face services/detrimental impact on MHSU’s: e.g. /BAME/LGBT+ groups have higher rates of poor MH/worse access, closure of services have a particular impact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GB" sz="2400" b="1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GB" sz="2400" b="1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GB" sz="2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GB" sz="2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n-GB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</a:pPr>
            <a:endParaRPr lang="en-GB" sz="2400" dirty="0"/>
          </a:p>
          <a:p>
            <a:pPr marL="0" lvl="0" indent="0" algn="just">
              <a:buNone/>
            </a:pPr>
            <a:endParaRPr lang="en-GB" sz="2400" dirty="0"/>
          </a:p>
          <a:p>
            <a:pPr marL="0" lvl="0" indent="0" algn="just">
              <a:buNone/>
            </a:pPr>
            <a:endParaRPr lang="en-GB" sz="2000" dirty="0"/>
          </a:p>
          <a:p>
            <a:pPr lvl="0" algn="just"/>
            <a:endParaRPr lang="en-GB" dirty="0"/>
          </a:p>
          <a:p>
            <a:pPr lvl="0" algn="just"/>
            <a:endParaRPr lang="en-GB" dirty="0"/>
          </a:p>
          <a:p>
            <a:pPr lvl="0" algn="just"/>
            <a:endParaRPr lang="en-GB" b="1" dirty="0"/>
          </a:p>
          <a:p>
            <a:pPr lvl="0" algn="just"/>
            <a:endParaRPr lang="en-GB" b="1" dirty="0"/>
          </a:p>
          <a:p>
            <a:pPr lvl="0" algn="just"/>
            <a:endParaRPr lang="en-GB" b="1" dirty="0"/>
          </a:p>
          <a:p>
            <a:pPr lvl="0" algn="just"/>
            <a:endParaRPr lang="en-GB" b="1" dirty="0"/>
          </a:p>
          <a:p>
            <a:pPr lvl="0" algn="just"/>
            <a:endParaRPr lang="en-GB" b="1" dirty="0"/>
          </a:p>
          <a:p>
            <a:endParaRPr lang="en-GB" dirty="0"/>
          </a:p>
          <a:p>
            <a:pPr algn="just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2889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510" y="250521"/>
            <a:ext cx="10528126" cy="764087"/>
          </a:xfrm>
        </p:spPr>
        <p:txBody>
          <a:bodyPr/>
          <a:lstStyle/>
          <a:p>
            <a:r>
              <a:rPr lang="en-GB" dirty="0"/>
              <a:t>What Did We Learn from the Zoom Event: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679" y="901874"/>
            <a:ext cx="11517683" cy="5511452"/>
          </a:xfrm>
        </p:spPr>
        <p:txBody>
          <a:bodyPr/>
          <a:lstStyle/>
          <a:p>
            <a:r>
              <a:rPr lang="en-GB" dirty="0"/>
              <a:t>It’s possible to organise an event at short notice &amp; get diverse involvement: diverse groups want to be Heard, nor “Seldom Heard”.</a:t>
            </a:r>
          </a:p>
          <a:p>
            <a:endParaRPr lang="en-GB" dirty="0"/>
          </a:p>
          <a:p>
            <a:r>
              <a:rPr lang="en-GB" dirty="0"/>
              <a:t>It is important that the objectives of community events are not just meeting the interests of dominant groups/organisations &amp; </a:t>
            </a:r>
            <a:r>
              <a:rPr lang="en-GB" b="1" dirty="0"/>
              <a:t>are also action oriented</a:t>
            </a:r>
          </a:p>
          <a:p>
            <a:endParaRPr lang="en-GB" dirty="0"/>
          </a:p>
          <a:p>
            <a:r>
              <a:rPr lang="en-GB" dirty="0"/>
              <a:t>Diverse communities have important things to say about health/social care research/service delivery because of their lived experiences/expertise.</a:t>
            </a:r>
          </a:p>
          <a:p>
            <a:endParaRPr lang="en-GB" dirty="0"/>
          </a:p>
          <a:p>
            <a:r>
              <a:rPr lang="en-GB" dirty="0"/>
              <a:t>Some communities may not want to work with health &amp; social care or research institutions because of distrust that has built up over a long period of time because of exclusionary practices. </a:t>
            </a:r>
            <a:r>
              <a:rPr lang="en-GB" u="sng" dirty="0"/>
              <a:t>We need to rebuild Trust.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7612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209756" cy="574326"/>
          </a:xfrm>
        </p:spPr>
        <p:txBody>
          <a:bodyPr/>
          <a:lstStyle/>
          <a:p>
            <a:r>
              <a:rPr lang="en-GB" dirty="0"/>
              <a:t>What Action Can We Take: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208" y="1215025"/>
            <a:ext cx="11862148" cy="4804286"/>
          </a:xfrm>
        </p:spPr>
        <p:txBody>
          <a:bodyPr>
            <a:normAutofit fontScale="92500" lnSpcReduction="10000"/>
          </a:bodyPr>
          <a:lstStyle/>
          <a:p>
            <a:pPr marL="0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We need to make conversations about equality/diversity/exclusion central to discussions about PPIE.</a:t>
            </a:r>
          </a:p>
          <a:p>
            <a:pPr marL="0">
              <a:lnSpc>
                <a:spcPct val="110000"/>
              </a:lnSpc>
              <a:spcBef>
                <a:spcPts val="0"/>
              </a:spcBef>
            </a:pPr>
            <a:endParaRPr lang="en-GB" dirty="0"/>
          </a:p>
          <a:p>
            <a:pPr marL="0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Look at how EDI is addressed in the structures of our work for public members/researchers</a:t>
            </a:r>
          </a:p>
          <a:p>
            <a:pPr marL="0">
              <a:lnSpc>
                <a:spcPct val="110000"/>
              </a:lnSpc>
              <a:spcBef>
                <a:spcPts val="0"/>
              </a:spcBef>
            </a:pPr>
            <a:endParaRPr lang="en-GB" dirty="0"/>
          </a:p>
          <a:p>
            <a:pPr marL="0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Given the Covid-19 pandemic we need to </a:t>
            </a:r>
            <a:r>
              <a:rPr lang="en-GB" b="1" dirty="0"/>
              <a:t>democratise research spaces </a:t>
            </a:r>
            <a:r>
              <a:rPr lang="en-GB" dirty="0"/>
              <a:t>so groups most affected by Covid-19 can be involved both as research participants/PPIE</a:t>
            </a:r>
          </a:p>
          <a:p>
            <a:pPr marL="0">
              <a:lnSpc>
                <a:spcPct val="110000"/>
              </a:lnSpc>
              <a:spcBef>
                <a:spcPts val="0"/>
              </a:spcBef>
            </a:pPr>
            <a:endParaRPr lang="en-GB" dirty="0"/>
          </a:p>
          <a:p>
            <a:pPr marL="0">
              <a:lnSpc>
                <a:spcPct val="110000"/>
              </a:lnSpc>
              <a:spcBef>
                <a:spcPts val="0"/>
              </a:spcBef>
            </a:pPr>
            <a:r>
              <a:rPr lang="en-GB" b="1" dirty="0"/>
              <a:t>How can these structures/spaces be more inclusive? </a:t>
            </a:r>
            <a:r>
              <a:rPr lang="en-GB" dirty="0" err="1"/>
              <a:t>E.g</a:t>
            </a:r>
            <a:r>
              <a:rPr lang="en-GB" dirty="0"/>
              <a:t> what is our diversity strategy for inclusion in grants, recruitment of research participants, public involvement activities </a:t>
            </a:r>
            <a:r>
              <a:rPr lang="en-GB" dirty="0" err="1"/>
              <a:t>incl</a:t>
            </a:r>
            <a:r>
              <a:rPr lang="en-GB" dirty="0"/>
              <a:t> payment for time/travel, how people’s views are gathered, in what settings &amp; acted upon. </a:t>
            </a:r>
          </a:p>
          <a:p>
            <a:pPr marL="0">
              <a:lnSpc>
                <a:spcPct val="110000"/>
              </a:lnSpc>
              <a:spcBef>
                <a:spcPts val="0"/>
              </a:spcBef>
            </a:pPr>
            <a:endParaRPr lang="en-GB" dirty="0"/>
          </a:p>
          <a:p>
            <a:pPr marL="0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How do we reach out to groups and build trust? Enable individuals who have been traditionally excluded/faced discrimination to have leadership positions.</a:t>
            </a:r>
          </a:p>
        </p:txBody>
      </p:sp>
    </p:spTree>
    <p:extLst>
      <p:ext uri="{BB962C8B-B14F-4D97-AF65-F5344CB8AC3E}">
        <p14:creationId xmlns:p14="http://schemas.microsoft.com/office/powerpoint/2010/main" val="1733152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ARC </a:t>
            </a:r>
            <a:r>
              <a:rPr lang="en-GB" dirty="0" err="1"/>
              <a:t>Covid</a:t>
            </a:r>
            <a:r>
              <a:rPr lang="en-GB" dirty="0"/>
              <a:t> Research Panel for the Public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1328" y="1744493"/>
            <a:ext cx="10570722" cy="4335031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999" y="1744494"/>
            <a:ext cx="10659115" cy="4033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495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493415" cy="543487"/>
          </a:xfrm>
        </p:spPr>
        <p:txBody>
          <a:bodyPr>
            <a:normAutofit fontScale="90000"/>
          </a:bodyPr>
          <a:lstStyle/>
          <a:p>
            <a:r>
              <a:rPr lang="en-GB" dirty="0"/>
              <a:t>Setting Up A Public Involvement Covid-19 Research Panel: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706" y="1088020"/>
            <a:ext cx="11759879" cy="555006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GB" sz="2800" dirty="0"/>
              <a:t>Enable feedback/input from the public into all ARC Covid-19 research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endParaRPr lang="en-GB" sz="2800" dirty="0"/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GB" sz="2800" dirty="0"/>
              <a:t>Composition: members of community groups/service users/carers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endParaRPr lang="en-GB" sz="2800" dirty="0"/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GB" sz="2800" dirty="0"/>
              <a:t>Monthly meetings for panel members to give input/feedback with different ARC </a:t>
            </a:r>
            <a:r>
              <a:rPr lang="en-GB" sz="2800" dirty="0" err="1"/>
              <a:t>Covid</a:t>
            </a:r>
            <a:r>
              <a:rPr lang="en-GB" sz="2800" dirty="0"/>
              <a:t> research projects presenting to the panel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endParaRPr lang="en-GB" sz="2800" dirty="0"/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GB" sz="2800" dirty="0"/>
              <a:t>Some meetings could be longer with an open session first for members of the public wanting to attend/with the panel meeting afterwards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endParaRPr lang="en-GB" sz="2800" dirty="0"/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n-GB" sz="2800" dirty="0"/>
              <a:t>Test how the panel works write up findings with panel members as lived experience researchers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2693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1023</Words>
  <Application>Microsoft Macintosh PowerPoint</Application>
  <PresentationFormat>Widescreen</PresentationFormat>
  <Paragraphs>88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Being heard, not, “seldom heard”: democratising research with diverse communities during the Covid-19 pandemic:  https://blogs.bmj.com/bmj/2020/06/02/being-heard-not-seldom-heard-democratising-research-with-diverse-communities-during-the-covid-19-pandemic/ Josephine Ocloo</vt:lpstr>
      <vt:lpstr>Covid-19 Mortality in the UK</vt:lpstr>
      <vt:lpstr>Democratising Involvement: “Being heard not seldom heard”.</vt:lpstr>
      <vt:lpstr> Impact of COVID-19 on diverse population groups in South London </vt:lpstr>
      <vt:lpstr>52 People attended the Community Zoom event:</vt:lpstr>
      <vt:lpstr>What Did We Learn from the Zoom Event:</vt:lpstr>
      <vt:lpstr>What Action Can We Take:</vt:lpstr>
      <vt:lpstr>ARC Covid Research Panel for the Public</vt:lpstr>
      <vt:lpstr>Setting Up A Public Involvement Covid-19 Research Panel: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Josephine</dc:creator>
  <cp:lastModifiedBy>nicksarson nicksarson</cp:lastModifiedBy>
  <cp:revision>30</cp:revision>
  <dcterms:modified xsi:type="dcterms:W3CDTF">2020-09-23T14:44:25Z</dcterms:modified>
</cp:coreProperties>
</file>