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entation.xml" ContentType="application/vnd.openxmlformats-officedocument.presentationml.presentation.main+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347" r:id="rId2"/>
    <p:sldId id="2343" r:id="rId3"/>
    <p:sldId id="371" r:id="rId4"/>
    <p:sldId id="2344" r:id="rId5"/>
    <p:sldId id="2346" r:id="rId6"/>
    <p:sldId id="349" r:id="rId7"/>
    <p:sldId id="350" r:id="rId8"/>
    <p:sldId id="2348" r:id="rId9"/>
    <p:sldId id="2306" r:id="rId10"/>
    <p:sldId id="258" r:id="rId11"/>
    <p:sldId id="2327" r:id="rId12"/>
    <p:sldId id="223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7"/>
    <p:restoredTop sz="96311"/>
  </p:normalViewPr>
  <p:slideViewPr>
    <p:cSldViewPr snapToGrid="0">
      <p:cViewPr varScale="1">
        <p:scale>
          <a:sx n="128" d="100"/>
          <a:sy n="128" d="100"/>
        </p:scale>
        <p:origin x="17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GB"/>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GB"/>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GB"/>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3/3/24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D220-1D0E-589C-E259-4214AE846A1E}"/>
              </a:ext>
            </a:extLst>
          </p:cNvPr>
          <p:cNvSpPr>
            <a:spLocks noGrp="1"/>
          </p:cNvSpPr>
          <p:nvPr>
            <p:ph type="title"/>
          </p:nvPr>
        </p:nvSpPr>
        <p:spPr/>
        <p:txBody>
          <a:bodyPr/>
          <a:lstStyle/>
          <a:p>
            <a:endParaRPr lang="en-LT"/>
          </a:p>
        </p:txBody>
      </p:sp>
      <p:sp>
        <p:nvSpPr>
          <p:cNvPr id="3" name="Content Placeholder 2">
            <a:extLst>
              <a:ext uri="{FF2B5EF4-FFF2-40B4-BE49-F238E27FC236}">
                <a16:creationId xmlns:a16="http://schemas.microsoft.com/office/drawing/2014/main" id="{3EF97642-3C25-28B1-06D5-04509494266E}"/>
              </a:ext>
            </a:extLst>
          </p:cNvPr>
          <p:cNvSpPr>
            <a:spLocks noGrp="1"/>
          </p:cNvSpPr>
          <p:nvPr>
            <p:ph idx="1"/>
          </p:nvPr>
        </p:nvSpPr>
        <p:spPr/>
        <p:txBody>
          <a:bodyPr/>
          <a:lstStyle/>
          <a:p>
            <a:endParaRPr lang="en-LT"/>
          </a:p>
        </p:txBody>
      </p:sp>
      <p:pic>
        <p:nvPicPr>
          <p:cNvPr id="4" name="Content Placeholder 3" descr="060130_125743.jpg">
            <a:extLst>
              <a:ext uri="{FF2B5EF4-FFF2-40B4-BE49-F238E27FC236}">
                <a16:creationId xmlns:a16="http://schemas.microsoft.com/office/drawing/2014/main" id="{3CFFB280-DE15-1949-610E-9505FF429325}"/>
              </a:ext>
            </a:extLst>
          </p:cNvPr>
          <p:cNvPicPr>
            <a:picLocks noChangeAspect="1"/>
          </p:cNvPicPr>
          <p:nvPr/>
        </p:nvPicPr>
        <p:blipFill>
          <a:blip r:embed="rId2">
            <a:extLst>
              <a:ext uri="{28A0092B-C50C-407E-A947-70E740481C1C}">
                <a14:useLocalDpi xmlns:a14="http://schemas.microsoft.com/office/drawing/2010/main" val="0"/>
              </a:ext>
            </a:extLst>
          </a:blip>
          <a:srcRect t="13026" b="13026"/>
          <a:stretch>
            <a:fillRect/>
          </a:stretch>
        </p:blipFill>
        <p:spPr>
          <a:xfrm>
            <a:off x="-58706" y="15875"/>
            <a:ext cx="12309389" cy="6826250"/>
          </a:xfrm>
          <a:prstGeom prst="rect">
            <a:avLst/>
          </a:prstGeom>
        </p:spPr>
      </p:pic>
      <p:sp>
        <p:nvSpPr>
          <p:cNvPr id="5" name="TextBox 4">
            <a:extLst>
              <a:ext uri="{FF2B5EF4-FFF2-40B4-BE49-F238E27FC236}">
                <a16:creationId xmlns:a16="http://schemas.microsoft.com/office/drawing/2014/main" id="{2458CD90-9567-422C-4DAE-CC6167757D9A}"/>
              </a:ext>
            </a:extLst>
          </p:cNvPr>
          <p:cNvSpPr txBox="1"/>
          <p:nvPr/>
        </p:nvSpPr>
        <p:spPr>
          <a:xfrm>
            <a:off x="490320" y="503582"/>
            <a:ext cx="11211339" cy="1508105"/>
          </a:xfrm>
          <a:prstGeom prst="rect">
            <a:avLst/>
          </a:prstGeom>
          <a:noFill/>
        </p:spPr>
        <p:txBody>
          <a:bodyPr wrap="square" rtlCol="0">
            <a:spAutoFit/>
          </a:bodyPr>
          <a:lstStyle/>
          <a:p>
            <a:pPr algn="ctr"/>
            <a:r>
              <a:rPr lang="en-GB" sz="2400" b="1" i="1" dirty="0">
                <a:solidFill>
                  <a:schemeClr val="bg1"/>
                </a:solidFill>
                <a:effectLst/>
              </a:rPr>
              <a:t>  </a:t>
            </a:r>
            <a:r>
              <a:rPr lang="en-LT" sz="4400" dirty="0">
                <a:solidFill>
                  <a:schemeClr val="bg1"/>
                </a:solidFill>
              </a:rPr>
              <a:t>Reforming mental health care</a:t>
            </a:r>
            <a:endParaRPr lang="en-GB" sz="2400" b="1" i="1" dirty="0">
              <a:solidFill>
                <a:schemeClr val="bg1"/>
              </a:solidFill>
              <a:effectLst/>
            </a:endParaRPr>
          </a:p>
          <a:p>
            <a:pPr algn="ctr"/>
            <a:endParaRPr lang="en-GB" sz="2400" b="1" i="1" dirty="0">
              <a:solidFill>
                <a:schemeClr val="bg1"/>
              </a:solidFill>
              <a:effectLst/>
            </a:endParaRPr>
          </a:p>
          <a:p>
            <a:pPr algn="ctr"/>
            <a:r>
              <a:rPr lang="en-LT" sz="2400" b="1" dirty="0">
                <a:solidFill>
                  <a:schemeClr val="bg1"/>
                </a:solidFill>
              </a:rPr>
              <a:t>Prof. Robert van Voren</a:t>
            </a:r>
          </a:p>
        </p:txBody>
      </p:sp>
    </p:spTree>
    <p:extLst>
      <p:ext uri="{BB962C8B-B14F-4D97-AF65-F5344CB8AC3E}">
        <p14:creationId xmlns:p14="http://schemas.microsoft.com/office/powerpoint/2010/main" val="2664626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BBCBB-1E92-9F46-B662-739FB37BA5D3}"/>
              </a:ext>
            </a:extLst>
          </p:cNvPr>
          <p:cNvSpPr>
            <a:spLocks noGrp="1"/>
          </p:cNvSpPr>
          <p:nvPr>
            <p:ph type="title"/>
          </p:nvPr>
        </p:nvSpPr>
        <p:spPr>
          <a:xfrm>
            <a:off x="1632238" y="484204"/>
            <a:ext cx="5738648" cy="765883"/>
          </a:xfrm>
        </p:spPr>
        <p:txBody>
          <a:bodyPr/>
          <a:lstStyle/>
          <a:p>
            <a:pPr algn="ctr"/>
            <a:r>
              <a:rPr lang="en-LT" dirty="0"/>
              <a:t>2022-2024: focus Ukraine</a:t>
            </a:r>
          </a:p>
        </p:txBody>
      </p:sp>
      <p:sp>
        <p:nvSpPr>
          <p:cNvPr id="3" name="Content Placeholder 2">
            <a:extLst>
              <a:ext uri="{FF2B5EF4-FFF2-40B4-BE49-F238E27FC236}">
                <a16:creationId xmlns:a16="http://schemas.microsoft.com/office/drawing/2014/main" id="{B9CEDBC0-A696-491F-4B54-F83EB12CA324}"/>
              </a:ext>
            </a:extLst>
          </p:cNvPr>
          <p:cNvSpPr>
            <a:spLocks noGrp="1"/>
          </p:cNvSpPr>
          <p:nvPr>
            <p:ph idx="1"/>
          </p:nvPr>
        </p:nvSpPr>
        <p:spPr>
          <a:xfrm>
            <a:off x="1774648" y="1510488"/>
            <a:ext cx="5738648" cy="4699380"/>
          </a:xfrm>
        </p:spPr>
        <p:txBody>
          <a:bodyPr>
            <a:normAutofit lnSpcReduction="10000"/>
          </a:bodyPr>
          <a:lstStyle/>
          <a:p>
            <a:r>
              <a:rPr lang="en-US" sz="1800" dirty="0">
                <a:effectLst/>
                <a:latin typeface="+mj-lt"/>
                <a:ea typeface="Calibri" panose="020F0502020204030204" pitchFamily="34" charset="0"/>
                <a:cs typeface="Times New Roman" panose="02020603050405020304" pitchFamily="18" charset="0"/>
              </a:rPr>
              <a:t>Psychological aid program for Ukrainians, including free counseling for First Line Defenders: </a:t>
            </a:r>
            <a:r>
              <a:rPr lang="en-US" sz="1800" b="1" dirty="0" err="1">
                <a:solidFill>
                  <a:srgbClr val="FF0000"/>
                </a:solidFill>
                <a:effectLst/>
                <a:latin typeface="+mj-lt"/>
                <a:ea typeface="Calibri" panose="020F0502020204030204" pitchFamily="34" charset="0"/>
                <a:cs typeface="Times New Roman" panose="02020603050405020304" pitchFamily="18" charset="0"/>
              </a:rPr>
              <a:t>samopomich</a:t>
            </a:r>
            <a:endParaRPr lang="en-LT" sz="1800" b="1" dirty="0">
              <a:solidFill>
                <a:srgbClr val="FF0000"/>
              </a:solidFill>
              <a:effectLst/>
              <a:latin typeface="+mj-lt"/>
              <a:ea typeface="Calibri" panose="020F0502020204030204" pitchFamily="34" charset="0"/>
              <a:cs typeface="Times New Roman" panose="02020603050405020304" pitchFamily="18" charset="0"/>
            </a:endParaRPr>
          </a:p>
          <a:p>
            <a:r>
              <a:rPr lang="en-US" sz="1800" dirty="0">
                <a:effectLst/>
                <a:latin typeface="+mj-lt"/>
                <a:ea typeface="Calibri" panose="020F0502020204030204" pitchFamily="34" charset="0"/>
                <a:cs typeface="Times New Roman" panose="02020603050405020304" pitchFamily="18" charset="0"/>
              </a:rPr>
              <a:t>Mental health crisis center in Vilnius (LT) for Ukrainian and Belarusian refugees</a:t>
            </a:r>
            <a:endParaRPr lang="en-LT" sz="1800" dirty="0">
              <a:effectLst/>
              <a:latin typeface="+mj-lt"/>
              <a:ea typeface="Calibri" panose="020F0502020204030204" pitchFamily="34" charset="0"/>
              <a:cs typeface="Times New Roman" panose="02020603050405020304" pitchFamily="18" charset="0"/>
            </a:endParaRPr>
          </a:p>
          <a:p>
            <a:r>
              <a:rPr lang="en-US" sz="1800" dirty="0">
                <a:effectLst/>
                <a:latin typeface="+mj-lt"/>
                <a:ea typeface="Calibri" panose="020F0502020204030204" pitchFamily="34" charset="0"/>
                <a:cs typeface="Times New Roman" panose="02020603050405020304" pitchFamily="18" charset="0"/>
              </a:rPr>
              <a:t>Supporting existing and surviving mental health professionals during times of war and in some cases helping to restart abandoned or damaged institutions</a:t>
            </a:r>
            <a:endParaRPr lang="en-LT" sz="1800" dirty="0">
              <a:effectLst/>
              <a:latin typeface="+mj-lt"/>
              <a:ea typeface="Calibri" panose="020F0502020204030204" pitchFamily="34" charset="0"/>
              <a:cs typeface="Times New Roman" panose="02020603050405020304" pitchFamily="18" charset="0"/>
            </a:endParaRPr>
          </a:p>
          <a:p>
            <a:r>
              <a:rPr lang="en-US" sz="1800" dirty="0">
                <a:effectLst/>
                <a:latin typeface="+mj-lt"/>
                <a:ea typeface="Calibri" panose="020F0502020204030204" pitchFamily="34" charset="0"/>
                <a:cs typeface="Times New Roman" panose="02020603050405020304" pitchFamily="18" charset="0"/>
              </a:rPr>
              <a:t>Training mental health professionals in various trauma-related aspects in Lithuania and Ukraine itself</a:t>
            </a:r>
            <a:endParaRPr lang="en-LT" sz="1800" dirty="0">
              <a:effectLst/>
              <a:latin typeface="+mj-lt"/>
              <a:ea typeface="Calibri" panose="020F0502020204030204" pitchFamily="34" charset="0"/>
              <a:cs typeface="Times New Roman" panose="02020603050405020304" pitchFamily="18" charset="0"/>
            </a:endParaRPr>
          </a:p>
          <a:p>
            <a:r>
              <a:rPr lang="en-US" sz="1800" b="1" dirty="0">
                <a:solidFill>
                  <a:srgbClr val="FF0000"/>
                </a:solidFill>
                <a:effectLst/>
                <a:latin typeface="+mj-lt"/>
                <a:ea typeface="Calibri" panose="020F0502020204030204" pitchFamily="34" charset="0"/>
                <a:cs typeface="Times New Roman" panose="02020603050405020304" pitchFamily="18" charset="0"/>
              </a:rPr>
              <a:t>Developing programs for veterans </a:t>
            </a:r>
            <a:r>
              <a:rPr lang="en-US" sz="1800" dirty="0">
                <a:effectLst/>
                <a:latin typeface="+mj-lt"/>
                <a:ea typeface="Calibri" panose="020F0502020204030204" pitchFamily="34" charset="0"/>
                <a:cs typeface="Times New Roman" panose="02020603050405020304" pitchFamily="18" charset="0"/>
              </a:rPr>
              <a:t>and preparing for the future wave of crisis situations, among others with the Ukrainian penitentiary service</a:t>
            </a:r>
            <a:endParaRPr lang="en-LT" sz="1800" dirty="0">
              <a:effectLst/>
              <a:latin typeface="+mj-lt"/>
              <a:ea typeface="Calibri" panose="020F0502020204030204" pitchFamily="34" charset="0"/>
              <a:cs typeface="Times New Roman" panose="02020603050405020304" pitchFamily="18" charset="0"/>
            </a:endParaRPr>
          </a:p>
          <a:p>
            <a:endParaRPr lang="en-LT" dirty="0"/>
          </a:p>
        </p:txBody>
      </p:sp>
      <p:pic>
        <p:nvPicPr>
          <p:cNvPr id="4" name="Content Placeholder 4" descr="A large group of people sitting on the grass holding flags&#10;&#10;Description automatically generated with low confidence">
            <a:extLst>
              <a:ext uri="{FF2B5EF4-FFF2-40B4-BE49-F238E27FC236}">
                <a16:creationId xmlns:a16="http://schemas.microsoft.com/office/drawing/2014/main" id="{7D93394C-CD44-4924-7F50-09C9E84E6279}"/>
              </a:ext>
            </a:extLst>
          </p:cNvPr>
          <p:cNvPicPr>
            <a:picLocks noChangeAspect="1"/>
          </p:cNvPicPr>
          <p:nvPr/>
        </p:nvPicPr>
        <p:blipFill>
          <a:blip r:embed="rId2"/>
          <a:stretch>
            <a:fillRect/>
          </a:stretch>
        </p:blipFill>
        <p:spPr>
          <a:xfrm>
            <a:off x="7637817" y="3429000"/>
            <a:ext cx="4368653" cy="1427094"/>
          </a:xfrm>
          <a:prstGeom prst="rect">
            <a:avLst/>
          </a:prstGeom>
        </p:spPr>
      </p:pic>
      <p:pic>
        <p:nvPicPr>
          <p:cNvPr id="5" name="Picture 4" descr="A long hallway with white doors&#10;&#10;Description automatically generated with low confidence">
            <a:extLst>
              <a:ext uri="{FF2B5EF4-FFF2-40B4-BE49-F238E27FC236}">
                <a16:creationId xmlns:a16="http://schemas.microsoft.com/office/drawing/2014/main" id="{DFF0442D-F809-2EFA-6DDC-E53ED3924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817" y="5095453"/>
            <a:ext cx="2687660" cy="1243043"/>
          </a:xfrm>
          <a:prstGeom prst="rect">
            <a:avLst/>
          </a:prstGeom>
        </p:spPr>
      </p:pic>
      <p:pic>
        <p:nvPicPr>
          <p:cNvPr id="6" name="Picture 5" descr="Text, letter&#10;&#10;Description automatically generated">
            <a:extLst>
              <a:ext uri="{FF2B5EF4-FFF2-40B4-BE49-F238E27FC236}">
                <a16:creationId xmlns:a16="http://schemas.microsoft.com/office/drawing/2014/main" id="{CCFAB464-A77E-ECCF-0E10-78AB819166BA}"/>
              </a:ext>
            </a:extLst>
          </p:cNvPr>
          <p:cNvPicPr>
            <a:picLocks noChangeAspect="1"/>
          </p:cNvPicPr>
          <p:nvPr/>
        </p:nvPicPr>
        <p:blipFill>
          <a:blip r:embed="rId4"/>
          <a:stretch>
            <a:fillRect/>
          </a:stretch>
        </p:blipFill>
        <p:spPr>
          <a:xfrm>
            <a:off x="7637817" y="1510488"/>
            <a:ext cx="1594845" cy="1196134"/>
          </a:xfrm>
          <a:prstGeom prst="rect">
            <a:avLst/>
          </a:prstGeom>
        </p:spPr>
      </p:pic>
      <p:pic>
        <p:nvPicPr>
          <p:cNvPr id="7" name="Picture 6" descr="A person with her arms crossed&#10;&#10;Description automatically generated with low confidence">
            <a:extLst>
              <a:ext uri="{FF2B5EF4-FFF2-40B4-BE49-F238E27FC236}">
                <a16:creationId xmlns:a16="http://schemas.microsoft.com/office/drawing/2014/main" id="{0380B95A-08DD-FD97-961A-D34F7AD0D1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7817" y="2826301"/>
            <a:ext cx="1954833" cy="483020"/>
          </a:xfrm>
          <a:prstGeom prst="rect">
            <a:avLst/>
          </a:prstGeom>
        </p:spPr>
      </p:pic>
      <p:pic>
        <p:nvPicPr>
          <p:cNvPr id="8" name="Content Placeholder 4" descr="A group of people standing in front of a trailer&#10;&#10;Description automatically generated with medium confidence">
            <a:extLst>
              <a:ext uri="{FF2B5EF4-FFF2-40B4-BE49-F238E27FC236}">
                <a16:creationId xmlns:a16="http://schemas.microsoft.com/office/drawing/2014/main" id="{4C4D575D-7FE6-83F8-4D1C-5BBA4C92B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5134" y="378376"/>
            <a:ext cx="1581336" cy="2811265"/>
          </a:xfrm>
          <a:prstGeom prst="rect">
            <a:avLst/>
          </a:prstGeom>
        </p:spPr>
      </p:pic>
      <p:pic>
        <p:nvPicPr>
          <p:cNvPr id="9" name="Content Placeholder 4" descr="A picture containing text&#10;&#10;Description automatically generated">
            <a:extLst>
              <a:ext uri="{FF2B5EF4-FFF2-40B4-BE49-F238E27FC236}">
                <a16:creationId xmlns:a16="http://schemas.microsoft.com/office/drawing/2014/main" id="{E1253F3F-7537-1731-DD0F-B916D854E9AE}"/>
              </a:ext>
            </a:extLst>
          </p:cNvPr>
          <p:cNvPicPr>
            <a:picLocks noChangeAspect="1"/>
          </p:cNvPicPr>
          <p:nvPr/>
        </p:nvPicPr>
        <p:blipFill>
          <a:blip r:embed="rId7"/>
          <a:stretch>
            <a:fillRect/>
          </a:stretch>
        </p:blipFill>
        <p:spPr>
          <a:xfrm>
            <a:off x="7690439" y="343483"/>
            <a:ext cx="2246710" cy="1047326"/>
          </a:xfrm>
          <a:prstGeom prst="rect">
            <a:avLst/>
          </a:prstGeom>
        </p:spPr>
      </p:pic>
      <p:pic>
        <p:nvPicPr>
          <p:cNvPr id="10" name="Picture 9" descr="A person standing in front of a destroyed tank&#10;&#10;Description automatically generated with medium confidence">
            <a:extLst>
              <a:ext uri="{FF2B5EF4-FFF2-40B4-BE49-F238E27FC236}">
                <a16:creationId xmlns:a16="http://schemas.microsoft.com/office/drawing/2014/main" id="{B81AB463-6C25-667D-8E76-48C54C7B9B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9080" y="5095454"/>
            <a:ext cx="1657390" cy="1243042"/>
          </a:xfrm>
          <a:prstGeom prst="rect">
            <a:avLst/>
          </a:prstGeom>
        </p:spPr>
      </p:pic>
    </p:spTree>
    <p:extLst>
      <p:ext uri="{BB962C8B-B14F-4D97-AF65-F5344CB8AC3E}">
        <p14:creationId xmlns:p14="http://schemas.microsoft.com/office/powerpoint/2010/main" val="2913083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3" name="Group 52">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54"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5"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6"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7"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8"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9"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0"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1"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2"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3"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4"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5"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7" name="Group 66">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8"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9"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0"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1"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2"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3"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4"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5"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6"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7"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8"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9"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76B8760B-6120-95A0-179C-3D24B53C6CF6}"/>
              </a:ext>
            </a:extLst>
          </p:cNvPr>
          <p:cNvSpPr>
            <a:spLocks noGrp="1"/>
          </p:cNvSpPr>
          <p:nvPr>
            <p:ph type="title"/>
          </p:nvPr>
        </p:nvSpPr>
        <p:spPr>
          <a:xfrm>
            <a:off x="6554795" y="1105130"/>
            <a:ext cx="2331283" cy="1280890"/>
          </a:xfrm>
        </p:spPr>
        <p:txBody>
          <a:bodyPr>
            <a:normAutofit/>
          </a:bodyPr>
          <a:lstStyle/>
          <a:p>
            <a:r>
              <a:rPr lang="en-LT" dirty="0"/>
              <a:t>Our goal</a:t>
            </a:r>
          </a:p>
        </p:txBody>
      </p:sp>
      <p:sp>
        <p:nvSpPr>
          <p:cNvPr id="81" name="Rectangle 80">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3"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cxnSp>
        <p:nvCxnSpPr>
          <p:cNvPr id="85" name="Straight Connector 84">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250E27A-7EFC-21A7-65FD-E18F5992BFFD}"/>
              </a:ext>
            </a:extLst>
          </p:cNvPr>
          <p:cNvSpPr>
            <a:spLocks noGrp="1"/>
          </p:cNvSpPr>
          <p:nvPr>
            <p:ph idx="1"/>
          </p:nvPr>
        </p:nvSpPr>
        <p:spPr>
          <a:xfrm>
            <a:off x="6293514" y="2976762"/>
            <a:ext cx="5066419" cy="3777622"/>
          </a:xfrm>
        </p:spPr>
        <p:txBody>
          <a:bodyPr>
            <a:normAutofit lnSpcReduction="10000"/>
          </a:bodyPr>
          <a:lstStyle/>
          <a:p>
            <a:pPr>
              <a:lnSpc>
                <a:spcPct val="90000"/>
              </a:lnSpc>
            </a:pPr>
            <a:r>
              <a:rPr lang="en-LT" sz="1400" dirty="0"/>
              <a:t>Develop the </a:t>
            </a:r>
            <a:r>
              <a:rPr lang="en-LT" sz="1400" b="1" dirty="0"/>
              <a:t>Veteran Mental Health Center of Excellence </a:t>
            </a:r>
            <a:r>
              <a:rPr lang="en-LT" sz="1400" dirty="0"/>
              <a:t>at Shevchenko University in Kyiv, together with the </a:t>
            </a:r>
            <a:r>
              <a:rPr lang="en-GB" sz="1400" b="0" i="0" u="none" strike="noStrike" dirty="0">
                <a:effectLst/>
              </a:rPr>
              <a:t>Centre for Military Health Research </a:t>
            </a:r>
            <a:r>
              <a:rPr lang="en-LT" sz="1400" dirty="0"/>
              <a:t>at King’s College in London with three main focal points: </a:t>
            </a:r>
          </a:p>
          <a:p>
            <a:pPr>
              <a:lnSpc>
                <a:spcPct val="90000"/>
              </a:lnSpc>
              <a:buFont typeface="Wingdings" pitchFamily="2" charset="2"/>
              <a:buChar char="Ø"/>
            </a:pPr>
            <a:r>
              <a:rPr lang="en-LT" sz="1400" b="1" dirty="0"/>
              <a:t>research, </a:t>
            </a:r>
          </a:p>
          <a:p>
            <a:pPr>
              <a:lnSpc>
                <a:spcPct val="90000"/>
              </a:lnSpc>
              <a:buFont typeface="Wingdings" pitchFamily="2" charset="2"/>
              <a:buChar char="Ø"/>
            </a:pPr>
            <a:r>
              <a:rPr lang="en-LT" sz="1400" b="1" dirty="0"/>
              <a:t>methodology and </a:t>
            </a:r>
          </a:p>
          <a:p>
            <a:pPr>
              <a:lnSpc>
                <a:spcPct val="90000"/>
              </a:lnSpc>
              <a:buFont typeface="Wingdings" pitchFamily="2" charset="2"/>
              <a:buChar char="Ø"/>
            </a:pPr>
            <a:r>
              <a:rPr lang="en-LT" sz="1400" b="1" dirty="0"/>
              <a:t>training</a:t>
            </a:r>
          </a:p>
          <a:p>
            <a:pPr>
              <a:lnSpc>
                <a:spcPct val="90000"/>
              </a:lnSpc>
            </a:pPr>
            <a:r>
              <a:rPr lang="en-LT" sz="1400" dirty="0"/>
              <a:t>Develop a joint veteran mental health program involving the UK, Lithuania, The Netherlands, the Czech Republic and Canada, to make sure that we don’t overlap or compete</a:t>
            </a:r>
          </a:p>
          <a:p>
            <a:pPr>
              <a:lnSpc>
                <a:spcPct val="90000"/>
              </a:lnSpc>
            </a:pPr>
            <a:r>
              <a:rPr lang="en-LT" sz="1400" dirty="0"/>
              <a:t>Link up with NATO HQ and Kyiv (Human Centric Approach/Irpin Center of Excellence)</a:t>
            </a:r>
          </a:p>
          <a:p>
            <a:pPr>
              <a:lnSpc>
                <a:spcPct val="90000"/>
              </a:lnSpc>
            </a:pPr>
            <a:r>
              <a:rPr lang="en-LT" sz="1400" dirty="0"/>
              <a:t>Develop several model veteran centers at local level (in towns and regional centers across the country)</a:t>
            </a:r>
          </a:p>
          <a:p>
            <a:pPr>
              <a:lnSpc>
                <a:spcPct val="90000"/>
              </a:lnSpc>
            </a:pPr>
            <a:endParaRPr lang="en-LT" sz="1400" dirty="0"/>
          </a:p>
        </p:txBody>
      </p:sp>
      <p:pic>
        <p:nvPicPr>
          <p:cNvPr id="7" name="Picture 6">
            <a:extLst>
              <a:ext uri="{FF2B5EF4-FFF2-40B4-BE49-F238E27FC236}">
                <a16:creationId xmlns:a16="http://schemas.microsoft.com/office/drawing/2014/main" id="{587FBB2C-9038-720C-5D90-63C07A5289F6}"/>
              </a:ext>
            </a:extLst>
          </p:cNvPr>
          <p:cNvPicPr>
            <a:picLocks noChangeAspect="1"/>
          </p:cNvPicPr>
          <p:nvPr/>
        </p:nvPicPr>
        <p:blipFill>
          <a:blip r:embed="rId2"/>
          <a:stretch>
            <a:fillRect/>
          </a:stretch>
        </p:blipFill>
        <p:spPr>
          <a:xfrm>
            <a:off x="9006786" y="133880"/>
            <a:ext cx="2613938" cy="2530292"/>
          </a:xfrm>
          <a:prstGeom prst="rect">
            <a:avLst/>
          </a:prstGeom>
        </p:spPr>
      </p:pic>
      <p:pic>
        <p:nvPicPr>
          <p:cNvPr id="8" name="Picture 7" descr="A room with two beds and a table&#10;&#10;Description automatically generated">
            <a:extLst>
              <a:ext uri="{FF2B5EF4-FFF2-40B4-BE49-F238E27FC236}">
                <a16:creationId xmlns:a16="http://schemas.microsoft.com/office/drawing/2014/main" id="{EC751F7B-FAD3-C4EE-3799-DFBE9812930A}"/>
              </a:ext>
            </a:extLst>
          </p:cNvPr>
          <p:cNvPicPr>
            <a:picLocks noChangeAspect="1"/>
          </p:cNvPicPr>
          <p:nvPr/>
        </p:nvPicPr>
        <p:blipFill>
          <a:blip r:embed="rId3"/>
          <a:stretch>
            <a:fillRect/>
          </a:stretch>
        </p:blipFill>
        <p:spPr>
          <a:xfrm>
            <a:off x="174886" y="3630480"/>
            <a:ext cx="1763244" cy="1763244"/>
          </a:xfrm>
          <a:prstGeom prst="rect">
            <a:avLst/>
          </a:prstGeom>
        </p:spPr>
      </p:pic>
      <p:pic>
        <p:nvPicPr>
          <p:cNvPr id="9" name="Picture 8" descr="A room with a couch and table&#10;&#10;Description automatically generated">
            <a:extLst>
              <a:ext uri="{FF2B5EF4-FFF2-40B4-BE49-F238E27FC236}">
                <a16:creationId xmlns:a16="http://schemas.microsoft.com/office/drawing/2014/main" id="{13AE2684-6B75-80F6-AC01-0DC059788DD2}"/>
              </a:ext>
            </a:extLst>
          </p:cNvPr>
          <p:cNvPicPr>
            <a:picLocks noChangeAspect="1"/>
          </p:cNvPicPr>
          <p:nvPr/>
        </p:nvPicPr>
        <p:blipFill>
          <a:blip r:embed="rId4"/>
          <a:stretch>
            <a:fillRect/>
          </a:stretch>
        </p:blipFill>
        <p:spPr>
          <a:xfrm>
            <a:off x="2093223" y="3630479"/>
            <a:ext cx="2350979" cy="1763235"/>
          </a:xfrm>
          <a:prstGeom prst="rect">
            <a:avLst/>
          </a:prstGeom>
        </p:spPr>
      </p:pic>
      <p:pic>
        <p:nvPicPr>
          <p:cNvPr id="10" name="Picture 9" descr="A computer screen shot of a computer&#10;&#10;Description automatically generated">
            <a:extLst>
              <a:ext uri="{FF2B5EF4-FFF2-40B4-BE49-F238E27FC236}">
                <a16:creationId xmlns:a16="http://schemas.microsoft.com/office/drawing/2014/main" id="{4D0CF2B3-7D38-732A-625D-758C8FA8B564}"/>
              </a:ext>
            </a:extLst>
          </p:cNvPr>
          <p:cNvPicPr>
            <a:picLocks noChangeAspect="1"/>
          </p:cNvPicPr>
          <p:nvPr/>
        </p:nvPicPr>
        <p:blipFill rotWithShape="1">
          <a:blip r:embed="rId5"/>
          <a:srcRect l="24408" t="34004" r="26262" b="32054"/>
          <a:stretch/>
        </p:blipFill>
        <p:spPr>
          <a:xfrm>
            <a:off x="659238" y="5489924"/>
            <a:ext cx="2983742" cy="1334433"/>
          </a:xfrm>
          <a:prstGeom prst="rect">
            <a:avLst/>
          </a:prstGeom>
        </p:spPr>
      </p:pic>
      <p:pic>
        <p:nvPicPr>
          <p:cNvPr id="11" name="Picture 10" descr="A close-up of a document&#10;&#10;Description automatically generated">
            <a:extLst>
              <a:ext uri="{FF2B5EF4-FFF2-40B4-BE49-F238E27FC236}">
                <a16:creationId xmlns:a16="http://schemas.microsoft.com/office/drawing/2014/main" id="{78283F90-58D4-3E7F-8847-AED1FDAE808E}"/>
              </a:ext>
            </a:extLst>
          </p:cNvPr>
          <p:cNvPicPr>
            <a:picLocks noChangeAspect="1"/>
          </p:cNvPicPr>
          <p:nvPr/>
        </p:nvPicPr>
        <p:blipFill rotWithShape="1">
          <a:blip r:embed="rId6"/>
          <a:srcRect l="2073" r="57681" b="55855"/>
          <a:stretch/>
        </p:blipFill>
        <p:spPr>
          <a:xfrm>
            <a:off x="200004" y="327991"/>
            <a:ext cx="4244198" cy="2773017"/>
          </a:xfrm>
          <a:prstGeom prst="rect">
            <a:avLst/>
          </a:prstGeom>
        </p:spPr>
      </p:pic>
    </p:spTree>
    <p:extLst>
      <p:ext uri="{BB962C8B-B14F-4D97-AF65-F5344CB8AC3E}">
        <p14:creationId xmlns:p14="http://schemas.microsoft.com/office/powerpoint/2010/main" val="355253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FFCC89-3035-A96B-BE4B-EEFB8585CC83}"/>
              </a:ext>
            </a:extLst>
          </p:cNvPr>
          <p:cNvPicPr>
            <a:picLocks noChangeAspect="1"/>
          </p:cNvPicPr>
          <p:nvPr/>
        </p:nvPicPr>
        <p:blipFill>
          <a:blip r:embed="rId2"/>
          <a:stretch>
            <a:fillRect/>
          </a:stretch>
        </p:blipFill>
        <p:spPr>
          <a:xfrm>
            <a:off x="5334000" y="0"/>
            <a:ext cx="6858000" cy="6858000"/>
          </a:xfrm>
          <a:prstGeom prst="rect">
            <a:avLst/>
          </a:prstGeom>
        </p:spPr>
      </p:pic>
      <p:pic>
        <p:nvPicPr>
          <p:cNvPr id="4" name="Picture 3" descr="A book cover with a mountain range in the background&#10;&#10;Description automatically generated">
            <a:extLst>
              <a:ext uri="{FF2B5EF4-FFF2-40B4-BE49-F238E27FC236}">
                <a16:creationId xmlns:a16="http://schemas.microsoft.com/office/drawing/2014/main" id="{37BA9117-719B-9D4D-128D-4C4181584A1E}"/>
              </a:ext>
            </a:extLst>
          </p:cNvPr>
          <p:cNvPicPr>
            <a:picLocks noChangeAspect="1"/>
          </p:cNvPicPr>
          <p:nvPr/>
        </p:nvPicPr>
        <p:blipFill>
          <a:blip r:embed="rId3"/>
          <a:stretch>
            <a:fillRect/>
          </a:stretch>
        </p:blipFill>
        <p:spPr>
          <a:xfrm>
            <a:off x="1521240" y="1507122"/>
            <a:ext cx="3110395" cy="4539495"/>
          </a:xfrm>
          <a:prstGeom prst="rect">
            <a:avLst/>
          </a:prstGeom>
        </p:spPr>
      </p:pic>
    </p:spTree>
    <p:extLst>
      <p:ext uri="{BB962C8B-B14F-4D97-AF65-F5344CB8AC3E}">
        <p14:creationId xmlns:p14="http://schemas.microsoft.com/office/powerpoint/2010/main" val="688888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C90E0-C8A6-1EAB-F5A8-0BDB2DBE1BB6}"/>
              </a:ext>
            </a:extLst>
          </p:cNvPr>
          <p:cNvSpPr>
            <a:spLocks noGrp="1"/>
          </p:cNvSpPr>
          <p:nvPr>
            <p:ph type="title"/>
          </p:nvPr>
        </p:nvSpPr>
        <p:spPr>
          <a:xfrm>
            <a:off x="4253947" y="469306"/>
            <a:ext cx="5565914" cy="1280890"/>
          </a:xfrm>
        </p:spPr>
        <p:txBody>
          <a:bodyPr/>
          <a:lstStyle/>
          <a:p>
            <a:pPr algn="ctr"/>
            <a:r>
              <a:rPr lang="en-LT" dirty="0"/>
              <a:t>Starting from scratch</a:t>
            </a:r>
          </a:p>
        </p:txBody>
      </p:sp>
      <p:sp>
        <p:nvSpPr>
          <p:cNvPr id="3" name="Content Placeholder 2">
            <a:extLst>
              <a:ext uri="{FF2B5EF4-FFF2-40B4-BE49-F238E27FC236}">
                <a16:creationId xmlns:a16="http://schemas.microsoft.com/office/drawing/2014/main" id="{B0DBDF06-A0C1-853A-8FC5-085A37D37FDB}"/>
              </a:ext>
            </a:extLst>
          </p:cNvPr>
          <p:cNvSpPr>
            <a:spLocks noGrp="1"/>
          </p:cNvSpPr>
          <p:nvPr>
            <p:ph idx="1"/>
          </p:nvPr>
        </p:nvSpPr>
        <p:spPr>
          <a:xfrm>
            <a:off x="4253947" y="1312320"/>
            <a:ext cx="3597966" cy="3631097"/>
          </a:xfrm>
        </p:spPr>
        <p:txBody>
          <a:bodyPr>
            <a:normAutofit lnSpcReduction="10000"/>
          </a:bodyPr>
          <a:lstStyle/>
          <a:p>
            <a:r>
              <a:rPr lang="en-GB" dirty="0"/>
              <a:t>E</a:t>
            </a:r>
            <a:r>
              <a:rPr lang="en-LT" dirty="0"/>
              <a:t>ntry point: dissidents incarcerated in psychiatric institutions for political reasons</a:t>
            </a:r>
          </a:p>
          <a:p>
            <a:r>
              <a:rPr lang="en-LT" dirty="0"/>
              <a:t>1989-1991: discussions in the kitchen of Semyon Gluzman with Yuri Nuller (St. Petersburg), Svetlana Polubinskya (Moscow) and Gluzman himself (Kyiv)</a:t>
            </a:r>
          </a:p>
          <a:p>
            <a:r>
              <a:rPr lang="en-LT" dirty="0"/>
              <a:t>1991-1993: humanitarian aid</a:t>
            </a:r>
          </a:p>
        </p:txBody>
      </p:sp>
      <p:pic>
        <p:nvPicPr>
          <p:cNvPr id="5" name="Picture 4" descr="A person and person sitting at a table with wine glasses&#10;&#10;Description automatically generated">
            <a:extLst>
              <a:ext uri="{FF2B5EF4-FFF2-40B4-BE49-F238E27FC236}">
                <a16:creationId xmlns:a16="http://schemas.microsoft.com/office/drawing/2014/main" id="{C6FDA951-93FD-6271-B129-E5D6A07B94F4}"/>
              </a:ext>
            </a:extLst>
          </p:cNvPr>
          <p:cNvPicPr>
            <a:picLocks noChangeAspect="1"/>
          </p:cNvPicPr>
          <p:nvPr/>
        </p:nvPicPr>
        <p:blipFill>
          <a:blip r:embed="rId2"/>
          <a:stretch>
            <a:fillRect/>
          </a:stretch>
        </p:blipFill>
        <p:spPr>
          <a:xfrm>
            <a:off x="8094869" y="3671680"/>
            <a:ext cx="3938104" cy="2953578"/>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757A1175-0B02-6074-3BAC-3924676E86C4}"/>
              </a:ext>
            </a:extLst>
          </p:cNvPr>
          <p:cNvPicPr>
            <a:picLocks noChangeAspect="1"/>
          </p:cNvPicPr>
          <p:nvPr/>
        </p:nvPicPr>
        <p:blipFill rotWithShape="1">
          <a:blip r:embed="rId3"/>
          <a:srcRect l="50753" t="821"/>
          <a:stretch/>
        </p:blipFill>
        <p:spPr>
          <a:xfrm>
            <a:off x="9940123" y="624110"/>
            <a:ext cx="2092850" cy="2845001"/>
          </a:xfrm>
          <a:prstGeom prst="rect">
            <a:avLst/>
          </a:prstGeom>
        </p:spPr>
      </p:pic>
      <p:pic>
        <p:nvPicPr>
          <p:cNvPr id="8" name="Picture 2" descr="Plyushch.png">
            <a:extLst>
              <a:ext uri="{FF2B5EF4-FFF2-40B4-BE49-F238E27FC236}">
                <a16:creationId xmlns:a16="http://schemas.microsoft.com/office/drawing/2014/main" id="{B44A212E-EF88-8D3B-6200-4E6371F5DA3E}"/>
              </a:ext>
            </a:extLst>
          </p:cNvPr>
          <p:cNvPicPr>
            <a:picLocks noChangeAspect="1"/>
          </p:cNvPicPr>
          <p:nvPr/>
        </p:nvPicPr>
        <p:blipFill>
          <a:blip r:embed="rId4">
            <a:extLst>
              <a:ext uri="{28A0092B-C50C-407E-A947-70E740481C1C}">
                <a14:useLocalDpi xmlns:a14="http://schemas.microsoft.com/office/drawing/2010/main" val="0"/>
              </a:ext>
            </a:extLst>
          </a:blip>
          <a:srcRect l="5432" r="5679"/>
          <a:stretch>
            <a:fillRect/>
          </a:stretch>
        </p:blipFill>
        <p:spPr bwMode="auto">
          <a:xfrm>
            <a:off x="521179" y="4088549"/>
            <a:ext cx="3382277" cy="25367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A hand holding a bars&#10;&#10;Description automatically generated">
            <a:extLst>
              <a:ext uri="{FF2B5EF4-FFF2-40B4-BE49-F238E27FC236}">
                <a16:creationId xmlns:a16="http://schemas.microsoft.com/office/drawing/2014/main" id="{69CE50E1-94C8-8D16-ED0E-41B7E9B75A11}"/>
              </a:ext>
            </a:extLst>
          </p:cNvPr>
          <p:cNvPicPr>
            <a:picLocks noChangeAspect="1"/>
          </p:cNvPicPr>
          <p:nvPr/>
        </p:nvPicPr>
        <p:blipFill>
          <a:blip r:embed="rId5"/>
          <a:stretch>
            <a:fillRect/>
          </a:stretch>
        </p:blipFill>
        <p:spPr>
          <a:xfrm>
            <a:off x="1750191" y="618312"/>
            <a:ext cx="2153265" cy="3232273"/>
          </a:xfrm>
          <a:prstGeom prst="rect">
            <a:avLst/>
          </a:prstGeom>
        </p:spPr>
      </p:pic>
      <p:pic>
        <p:nvPicPr>
          <p:cNvPr id="11" name="Picture 10">
            <a:extLst>
              <a:ext uri="{FF2B5EF4-FFF2-40B4-BE49-F238E27FC236}">
                <a16:creationId xmlns:a16="http://schemas.microsoft.com/office/drawing/2014/main" id="{7C14F5E6-2366-6579-924F-5F939639F1C6}"/>
              </a:ext>
            </a:extLst>
          </p:cNvPr>
          <p:cNvPicPr>
            <a:picLocks noChangeAspect="1"/>
          </p:cNvPicPr>
          <p:nvPr/>
        </p:nvPicPr>
        <p:blipFill>
          <a:blip r:embed="rId6"/>
          <a:stretch>
            <a:fillRect/>
          </a:stretch>
        </p:blipFill>
        <p:spPr>
          <a:xfrm>
            <a:off x="8129722" y="1312320"/>
            <a:ext cx="1690139" cy="2156791"/>
          </a:xfrm>
          <a:prstGeom prst="rect">
            <a:avLst/>
          </a:prstGeom>
        </p:spPr>
      </p:pic>
      <p:pic>
        <p:nvPicPr>
          <p:cNvPr id="12" name="Content Placeholder 3">
            <a:extLst>
              <a:ext uri="{FF2B5EF4-FFF2-40B4-BE49-F238E27FC236}">
                <a16:creationId xmlns:a16="http://schemas.microsoft.com/office/drawing/2014/main" id="{5F924416-6E1A-0CCF-21EB-8AC5F417E8C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21" r="8116" b="1"/>
          <a:stretch/>
        </p:blipFill>
        <p:spPr bwMode="auto">
          <a:xfrm>
            <a:off x="4786843" y="4799804"/>
            <a:ext cx="2618314" cy="182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651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a:extLst>
              <a:ext uri="{FF2B5EF4-FFF2-40B4-BE49-F238E27FC236}">
                <a16:creationId xmlns:a16="http://schemas.microsoft.com/office/drawing/2014/main" id="{C11B5B3B-AF9A-EBBC-B656-661DB6CEDD73}"/>
              </a:ext>
            </a:extLst>
          </p:cNvPr>
          <p:cNvSpPr>
            <a:spLocks noGrp="1" noChangeArrowheads="1"/>
          </p:cNvSpPr>
          <p:nvPr>
            <p:ph idx="1"/>
          </p:nvPr>
        </p:nvSpPr>
        <p:spPr>
          <a:xfrm>
            <a:off x="1847851" y="333375"/>
            <a:ext cx="9501464" cy="1987550"/>
          </a:xfrm>
        </p:spPr>
        <p:txBody>
          <a:bodyPr rtlCol="0">
            <a:normAutofit/>
          </a:bodyPr>
          <a:lstStyle/>
          <a:p>
            <a:pPr>
              <a:defRPr/>
            </a:pPr>
            <a:r>
              <a:rPr lang="en-US" dirty="0">
                <a:ea typeface="+mn-ea"/>
                <a:cs typeface="+mn-cs"/>
              </a:rPr>
              <a:t>1993: first Meeting of the </a:t>
            </a:r>
            <a:r>
              <a:rPr lang="en-US" b="1" dirty="0">
                <a:ea typeface="+mn-ea"/>
                <a:cs typeface="+mn-cs"/>
              </a:rPr>
              <a:t>Network of Reformers in Psychiatry </a:t>
            </a:r>
            <a:r>
              <a:rPr lang="en-US" dirty="0">
                <a:ea typeface="+mn-ea"/>
                <a:cs typeface="+mn-cs"/>
              </a:rPr>
              <a:t>in Bratislava </a:t>
            </a:r>
          </a:p>
          <a:p>
            <a:pPr>
              <a:defRPr/>
            </a:pPr>
            <a:r>
              <a:rPr lang="en-US" dirty="0">
                <a:ea typeface="+mn-ea"/>
                <a:cs typeface="+mn-cs"/>
              </a:rPr>
              <a:t>1994: start of sub-Networks: substance abuse, psychiatric nursing, </a:t>
            </a:r>
            <a:r>
              <a:rPr lang="en-US" dirty="0" err="1">
                <a:ea typeface="+mn-ea"/>
                <a:cs typeface="+mn-cs"/>
              </a:rPr>
              <a:t>psychogeriatrics</a:t>
            </a:r>
            <a:r>
              <a:rPr lang="en-US" dirty="0">
                <a:ea typeface="+mn-ea"/>
                <a:cs typeface="+mn-cs"/>
              </a:rPr>
              <a:t>, user &amp; relative involvement, NGO-building, forensic psychiatry &amp; prison mental health</a:t>
            </a:r>
          </a:p>
          <a:p>
            <a:pPr>
              <a:defRPr/>
            </a:pPr>
            <a:r>
              <a:rPr lang="en-US" dirty="0">
                <a:ea typeface="+mn-ea"/>
                <a:cs typeface="+mn-cs"/>
              </a:rPr>
              <a:t>Meeting Points at WPA Congresses and other international gatherings</a:t>
            </a:r>
          </a:p>
        </p:txBody>
      </p:sp>
      <p:pic>
        <p:nvPicPr>
          <p:cNvPr id="34818" name="Picture 3" descr="D:\wp\ROBERT\LICHNO\foto's werk\fotod.jpg">
            <a:extLst>
              <a:ext uri="{FF2B5EF4-FFF2-40B4-BE49-F238E27FC236}">
                <a16:creationId xmlns:a16="http://schemas.microsoft.com/office/drawing/2014/main" id="{ED6924C9-DF4E-C164-0B6F-1568F2965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2603" y="2320925"/>
            <a:ext cx="6716712"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2">
            <a:extLst>
              <a:ext uri="{FF2B5EF4-FFF2-40B4-BE49-F238E27FC236}">
                <a16:creationId xmlns:a16="http://schemas.microsoft.com/office/drawing/2014/main" id="{A4C3932C-C147-2312-179C-C44414F2B034}"/>
              </a:ext>
            </a:extLst>
          </p:cNvPr>
          <p:cNvSpPr txBox="1">
            <a:spLocks noChangeArrowheads="1"/>
          </p:cNvSpPr>
          <p:nvPr/>
        </p:nvSpPr>
        <p:spPr bwMode="auto">
          <a:xfrm>
            <a:off x="4892746" y="5237301"/>
            <a:ext cx="25923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LT" sz="3600" dirty="0">
                <a:solidFill>
                  <a:schemeClr val="bg1"/>
                </a:solidFill>
                <a:latin typeface="Goudy Old Style" panose="02020502050305020303" pitchFamily="18" charset="77"/>
              </a:rPr>
              <a:t>Bratislava 1993</a:t>
            </a:r>
            <a:endParaRPr lang="nl-NL" altLang="en-LT" sz="3600" dirty="0">
              <a:solidFill>
                <a:schemeClr val="bg1"/>
              </a:solidFill>
            </a:endParaRPr>
          </a:p>
        </p:txBody>
      </p:sp>
      <p:pic>
        <p:nvPicPr>
          <p:cNvPr id="3" name="Picture 2">
            <a:extLst>
              <a:ext uri="{FF2B5EF4-FFF2-40B4-BE49-F238E27FC236}">
                <a16:creationId xmlns:a16="http://schemas.microsoft.com/office/drawing/2014/main" id="{0A8ED448-65F0-2492-1FE5-3932DD116B06}"/>
              </a:ext>
            </a:extLst>
          </p:cNvPr>
          <p:cNvPicPr>
            <a:picLocks noChangeAspect="1"/>
          </p:cNvPicPr>
          <p:nvPr/>
        </p:nvPicPr>
        <p:blipFill>
          <a:blip r:embed="rId3"/>
          <a:stretch>
            <a:fillRect/>
          </a:stretch>
        </p:blipFill>
        <p:spPr>
          <a:xfrm>
            <a:off x="1059346" y="2340473"/>
            <a:ext cx="2896428" cy="2177054"/>
          </a:xfrm>
          <a:prstGeom prst="rect">
            <a:avLst/>
          </a:prstGeom>
        </p:spPr>
      </p:pic>
      <p:pic>
        <p:nvPicPr>
          <p:cNvPr id="5" name="Picture 4">
            <a:extLst>
              <a:ext uri="{FF2B5EF4-FFF2-40B4-BE49-F238E27FC236}">
                <a16:creationId xmlns:a16="http://schemas.microsoft.com/office/drawing/2014/main" id="{42D3301E-5BD5-2CA6-1BE1-C157C14C372E}"/>
              </a:ext>
            </a:extLst>
          </p:cNvPr>
          <p:cNvPicPr>
            <a:picLocks noChangeAspect="1"/>
          </p:cNvPicPr>
          <p:nvPr/>
        </p:nvPicPr>
        <p:blipFill>
          <a:blip r:embed="rId4"/>
          <a:stretch>
            <a:fillRect/>
          </a:stretch>
        </p:blipFill>
        <p:spPr>
          <a:xfrm>
            <a:off x="1480930" y="4668492"/>
            <a:ext cx="2474844" cy="185613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0324-8A4E-85B4-40CA-A1D02804B7CA}"/>
              </a:ext>
            </a:extLst>
          </p:cNvPr>
          <p:cNvSpPr>
            <a:spLocks noGrp="1"/>
          </p:cNvSpPr>
          <p:nvPr>
            <p:ph type="title"/>
          </p:nvPr>
        </p:nvSpPr>
        <p:spPr/>
        <p:txBody>
          <a:bodyPr/>
          <a:lstStyle/>
          <a:p>
            <a:pPr algn="ctr"/>
            <a:r>
              <a:rPr lang="en-LT" dirty="0"/>
              <a:t>Soviet psychiatric system</a:t>
            </a:r>
          </a:p>
        </p:txBody>
      </p:sp>
      <p:sp>
        <p:nvSpPr>
          <p:cNvPr id="3" name="Content Placeholder 2">
            <a:extLst>
              <a:ext uri="{FF2B5EF4-FFF2-40B4-BE49-F238E27FC236}">
                <a16:creationId xmlns:a16="http://schemas.microsoft.com/office/drawing/2014/main" id="{B4C19583-7823-6C67-97EB-8ABC237FB042}"/>
              </a:ext>
            </a:extLst>
          </p:cNvPr>
          <p:cNvSpPr>
            <a:spLocks noGrp="1"/>
          </p:cNvSpPr>
          <p:nvPr>
            <p:ph idx="1"/>
          </p:nvPr>
        </p:nvSpPr>
        <p:spPr>
          <a:xfrm>
            <a:off x="7048768" y="1669774"/>
            <a:ext cx="4572000" cy="4370657"/>
          </a:xfrm>
        </p:spPr>
        <p:txBody>
          <a:bodyPr>
            <a:normAutofit/>
          </a:bodyPr>
          <a:lstStyle/>
          <a:p>
            <a:r>
              <a:rPr lang="en-LT" dirty="0"/>
              <a:t>Highly institutional</a:t>
            </a:r>
          </a:p>
          <a:p>
            <a:r>
              <a:rPr lang="en-LT" dirty="0"/>
              <a:t>Biologically oriented with mian treatment with neuroleptics (aminazin, haloperidol, majeptil) plus insuline shock therapy and sulphozine</a:t>
            </a:r>
          </a:p>
          <a:p>
            <a:r>
              <a:rPr lang="en-LT" dirty="0"/>
              <a:t>Focused on ostracizing persons with chronic mental illness from society: psychoneurological internats</a:t>
            </a:r>
          </a:p>
          <a:p>
            <a:r>
              <a:rPr lang="en-LT" dirty="0"/>
              <a:t>Massive human rights violations</a:t>
            </a:r>
          </a:p>
          <a:p>
            <a:r>
              <a:rPr lang="en-LT" dirty="0"/>
              <a:t>“Do not hang outside your dirty linnen!”</a:t>
            </a:r>
          </a:p>
        </p:txBody>
      </p:sp>
      <p:pic>
        <p:nvPicPr>
          <p:cNvPr id="6" name="Picture 3" descr="C:\wp\IAPUP\Fonds97-98\afoto's harrie\G1.TIF">
            <a:extLst>
              <a:ext uri="{FF2B5EF4-FFF2-40B4-BE49-F238E27FC236}">
                <a16:creationId xmlns:a16="http://schemas.microsoft.com/office/drawing/2014/main" id="{5CD5F337-5DF5-5DDD-9A61-6D6D4E936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097" y="1669774"/>
            <a:ext cx="5883619" cy="397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497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6C35CE-7F3B-640F-E5DD-5F82E7CE40AD}"/>
              </a:ext>
            </a:extLst>
          </p:cNvPr>
          <p:cNvSpPr>
            <a:spLocks noGrp="1"/>
          </p:cNvSpPr>
          <p:nvPr>
            <p:ph idx="1"/>
          </p:nvPr>
        </p:nvSpPr>
        <p:spPr>
          <a:xfrm>
            <a:off x="5864086" y="2133599"/>
            <a:ext cx="5744817" cy="3998843"/>
          </a:xfrm>
        </p:spPr>
        <p:txBody>
          <a:bodyPr>
            <a:normAutofit/>
          </a:bodyPr>
          <a:lstStyle/>
          <a:p>
            <a:r>
              <a:rPr lang="en-US" sz="1800" i="1" dirty="0">
                <a:effectLst/>
                <a:latin typeface="Times New Roman" panose="02020603050405020304" pitchFamily="18" charset="0"/>
                <a:ea typeface="Times New Roman" panose="02020603050405020304" pitchFamily="18" charset="0"/>
              </a:rPr>
              <a:t>“In many of the hospitals, patients have only 2-2.5 square meters at their disposal, although the norm is 7 square meters. </a:t>
            </a:r>
            <a:r>
              <a:rPr lang="en-US" i="1" dirty="0">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Cases in which patients are sleeping in pairs in one bed and even on the floor are not rare. In several hospitals, double bunk beds have been made.” </a:t>
            </a:r>
          </a:p>
          <a:p>
            <a:r>
              <a:rPr lang="en-US" sz="1800" i="1" dirty="0">
                <a:effectLst/>
                <a:latin typeface="Times New Roman" panose="02020603050405020304" pitchFamily="18" charset="0"/>
                <a:ea typeface="Times New Roman" panose="02020603050405020304" pitchFamily="18" charset="0"/>
              </a:rPr>
              <a:t>“As a result of overcrowding of hospitals, sanitary-hygienic norms are being violated, unacceptable conditions are created for living, diagnosing and treatment of mentally ill persons as well as for the work of the personnel. Often patients are discharged prematurely.”</a:t>
            </a:r>
            <a:r>
              <a:rPr lang="en-LT" i="1" dirty="0">
                <a:effectLst/>
              </a:rPr>
              <a:t> </a:t>
            </a:r>
            <a:endParaRPr lang="en-GB" sz="1800" i="1" dirty="0">
              <a:effectLst/>
              <a:latin typeface="Times New Roman" panose="02020603050405020304" pitchFamily="18" charset="0"/>
              <a:ea typeface="Times New Roman" panose="02020603050405020304" pitchFamily="18" charset="0"/>
            </a:endParaRPr>
          </a:p>
          <a:p>
            <a:pPr marL="0" indent="0" algn="r">
              <a:buNone/>
            </a:pPr>
            <a:r>
              <a:rPr lang="en-GB" sz="1100" b="1" dirty="0">
                <a:effectLst/>
                <a:latin typeface="Times New Roman" panose="02020603050405020304" pitchFamily="18" charset="0"/>
                <a:ea typeface="Times New Roman" panose="02020603050405020304" pitchFamily="18" charset="0"/>
              </a:rPr>
              <a:t>Report to the Central Committee of the CPSU, February 18, 1972 </a:t>
            </a:r>
            <a:endParaRPr lang="en-LT" sz="1100" b="1" dirty="0">
              <a:effectLst/>
              <a:latin typeface="Times New Roman" panose="02020603050405020304" pitchFamily="18" charset="0"/>
              <a:ea typeface="Times New Roman" panose="02020603050405020304" pitchFamily="18" charset="0"/>
            </a:endParaRPr>
          </a:p>
        </p:txBody>
      </p:sp>
      <p:pic>
        <p:nvPicPr>
          <p:cNvPr id="4" name="Picture 3" descr="Russian psychiatry.jpg">
            <a:extLst>
              <a:ext uri="{FF2B5EF4-FFF2-40B4-BE49-F238E27FC236}">
                <a16:creationId xmlns:a16="http://schemas.microsoft.com/office/drawing/2014/main" id="{3BB4B2EE-7437-D1BD-A8E9-0A2C337F71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5910" y="1529107"/>
            <a:ext cx="2801938"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ussian psychiatry 2.jpg">
            <a:extLst>
              <a:ext uri="{FF2B5EF4-FFF2-40B4-BE49-F238E27FC236}">
                <a16:creationId xmlns:a16="http://schemas.microsoft.com/office/drawing/2014/main" id="{4C1C4A89-BDDF-C07F-82A8-9D151A36D2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5910" y="3903179"/>
            <a:ext cx="2817472" cy="196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779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6BBFA066-6CA2-9BFE-C840-430ABDC96F9E}"/>
              </a:ext>
            </a:extLst>
          </p:cNvPr>
          <p:cNvSpPr>
            <a:spLocks noGrp="1"/>
          </p:cNvSpPr>
          <p:nvPr>
            <p:ph type="title"/>
          </p:nvPr>
        </p:nvSpPr>
        <p:spPr/>
        <p:txBody>
          <a:bodyPr/>
          <a:lstStyle/>
          <a:p>
            <a:pPr eaLnBrk="1" hangingPunct="1"/>
            <a:r>
              <a:rPr lang="en-US" altLang="en-LT" dirty="0">
                <a:ea typeface="ＭＳ Ｐゴシック" panose="020B0600070205080204" pitchFamily="34" charset="-128"/>
              </a:rPr>
              <a:t>Where to start?</a:t>
            </a:r>
          </a:p>
        </p:txBody>
      </p:sp>
      <p:sp>
        <p:nvSpPr>
          <p:cNvPr id="3" name="TextBox 2">
            <a:extLst>
              <a:ext uri="{FF2B5EF4-FFF2-40B4-BE49-F238E27FC236}">
                <a16:creationId xmlns:a16="http://schemas.microsoft.com/office/drawing/2014/main" id="{047B5992-8934-A36E-F6F0-FB34059A194E}"/>
              </a:ext>
            </a:extLst>
          </p:cNvPr>
          <p:cNvSpPr txBox="1"/>
          <p:nvPr/>
        </p:nvSpPr>
        <p:spPr>
          <a:xfrm>
            <a:off x="7029863" y="624110"/>
            <a:ext cx="4474748" cy="6678751"/>
          </a:xfrm>
          <a:prstGeom prst="rect">
            <a:avLst/>
          </a:prstGeom>
          <a:noFill/>
        </p:spPr>
        <p:txBody>
          <a:bodyPr wrap="square">
            <a:spAutoFit/>
          </a:bodyPr>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buFont typeface="Arial" panose="020B0604020202020204" pitchFamily="34" charset="0"/>
              <a:buChar char="•"/>
            </a:pPr>
            <a:r>
              <a:rPr lang="en-US" altLang="en-LT" sz="2000" dirty="0">
                <a:latin typeface="+mn-lt"/>
              </a:rPr>
              <a:t>Pilot projects to initiate new approaches</a:t>
            </a:r>
          </a:p>
          <a:p>
            <a:pPr eaLnBrk="1" hangingPunct="1">
              <a:buFont typeface="Arial" panose="020B0604020202020204" pitchFamily="34" charset="0"/>
              <a:buChar char="•"/>
            </a:pPr>
            <a:r>
              <a:rPr lang="en-US" altLang="en-LT" sz="2000" dirty="0">
                <a:latin typeface="+mn-lt"/>
              </a:rPr>
              <a:t>Training programs – both extracurricular and at universities</a:t>
            </a:r>
          </a:p>
          <a:p>
            <a:pPr eaLnBrk="1" hangingPunct="1">
              <a:buFont typeface="Arial" panose="020B0604020202020204" pitchFamily="34" charset="0"/>
              <a:buChar char="•"/>
            </a:pPr>
            <a:r>
              <a:rPr lang="en-US" altLang="en-LT" sz="2000" dirty="0">
                <a:latin typeface="+mn-lt"/>
              </a:rPr>
              <a:t>Reconstruction, refurbishment, upgrading of services</a:t>
            </a:r>
          </a:p>
          <a:p>
            <a:pPr eaLnBrk="1" hangingPunct="1">
              <a:buFont typeface="Arial" panose="020B0604020202020204" pitchFamily="34" charset="0"/>
              <a:buChar char="•"/>
            </a:pPr>
            <a:r>
              <a:rPr lang="en-US" altLang="en-LT" sz="2000" dirty="0">
                <a:latin typeface="+mn-lt"/>
              </a:rPr>
              <a:t>Development of NGO</a:t>
            </a:r>
            <a:r>
              <a:rPr lang="en-US" altLang="nl-NL" sz="2000" dirty="0">
                <a:latin typeface="+mn-lt"/>
              </a:rPr>
              <a:t>’</a:t>
            </a:r>
            <a:r>
              <a:rPr lang="en-US" altLang="en-LT" sz="2000" dirty="0">
                <a:latin typeface="+mn-lt"/>
              </a:rPr>
              <a:t>s, involvement of users and relatives</a:t>
            </a:r>
          </a:p>
          <a:p>
            <a:pPr eaLnBrk="1" hangingPunct="1">
              <a:buFont typeface="Arial" panose="020B0604020202020204" pitchFamily="34" charset="0"/>
              <a:buChar char="•"/>
            </a:pPr>
            <a:r>
              <a:rPr lang="en-US" altLang="en-LT" sz="2000" dirty="0">
                <a:latin typeface="+mn-lt"/>
              </a:rPr>
              <a:t>Policy development</a:t>
            </a:r>
          </a:p>
          <a:p>
            <a:pPr eaLnBrk="1" hangingPunct="1">
              <a:buFont typeface="Arial" panose="020B0604020202020204" pitchFamily="34" charset="0"/>
              <a:buChar char="•"/>
            </a:pPr>
            <a:r>
              <a:rPr lang="en-US" altLang="en-LT" sz="2000" dirty="0">
                <a:latin typeface="+mn-lt"/>
              </a:rPr>
              <a:t>Advocacy and human rights monitoring</a:t>
            </a:r>
          </a:p>
          <a:p>
            <a:pPr eaLnBrk="1" hangingPunct="1">
              <a:buFont typeface="Arial" panose="020B0604020202020204" pitchFamily="34" charset="0"/>
              <a:buChar char="•"/>
            </a:pPr>
            <a:r>
              <a:rPr lang="en-US" altLang="en-LT" sz="2000" dirty="0">
                <a:latin typeface="+mn-lt"/>
              </a:rPr>
              <a:t>Anti-stigma campaigns</a:t>
            </a:r>
          </a:p>
          <a:p>
            <a:pPr eaLnBrk="1" hangingPunct="1">
              <a:buFont typeface="Arial" panose="020B0604020202020204" pitchFamily="34" charset="0"/>
              <a:buChar char="•"/>
            </a:pPr>
            <a:endParaRPr lang="en-US" altLang="en-LT" sz="2000" dirty="0">
              <a:latin typeface="+mn-lt"/>
            </a:endParaRPr>
          </a:p>
          <a:p>
            <a:pPr eaLnBrk="1" hangingPunct="1">
              <a:buFont typeface="Arial" panose="020B0604020202020204" pitchFamily="34" charset="0"/>
              <a:buChar char="•"/>
            </a:pPr>
            <a:r>
              <a:rPr lang="en-US" altLang="en-LT" sz="2000" dirty="0">
                <a:latin typeface="+mn-lt"/>
              </a:rPr>
              <a:t>Literally </a:t>
            </a:r>
            <a:r>
              <a:rPr lang="en-US" altLang="en-LT" sz="2000" b="1" dirty="0">
                <a:solidFill>
                  <a:srgbClr val="FF0000"/>
                </a:solidFill>
                <a:latin typeface="+mn-lt"/>
              </a:rPr>
              <a:t>hundreds of projects</a:t>
            </a:r>
            <a:r>
              <a:rPr lang="en-US" altLang="en-LT" sz="2000" dirty="0">
                <a:latin typeface="+mn-lt"/>
              </a:rPr>
              <a:t>, Dutch Foreign Ministry alone financed 33 projects with total value of 10 million euro</a:t>
            </a:r>
          </a:p>
          <a:p>
            <a:pPr eaLnBrk="1" hangingPunct="1">
              <a:buFont typeface="Arial" panose="020B0604020202020204" pitchFamily="34" charset="0"/>
              <a:buChar char="•"/>
            </a:pPr>
            <a:endParaRPr lang="en-US" altLang="en-LT" dirty="0"/>
          </a:p>
          <a:p>
            <a:pPr eaLnBrk="1" hangingPunct="1"/>
            <a:endParaRPr lang="en-US" altLang="en-LT" dirty="0"/>
          </a:p>
        </p:txBody>
      </p:sp>
      <p:pic>
        <p:nvPicPr>
          <p:cNvPr id="2" name="Content Placeholder 3">
            <a:extLst>
              <a:ext uri="{FF2B5EF4-FFF2-40B4-BE49-F238E27FC236}">
                <a16:creationId xmlns:a16="http://schemas.microsoft.com/office/drawing/2014/main" id="{ADA914E7-2271-0FF8-014F-C12BEBECEB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93" r="7972" b="2"/>
          <a:stretch/>
        </p:blipFill>
        <p:spPr bwMode="auto">
          <a:xfrm>
            <a:off x="493845" y="1385938"/>
            <a:ext cx="2878366" cy="26061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0ADAC4C-CB06-7CD4-7A70-DE82EF9BDFA6}"/>
              </a:ext>
            </a:extLst>
          </p:cNvPr>
          <p:cNvPicPr>
            <a:picLocks noChangeAspect="1"/>
          </p:cNvPicPr>
          <p:nvPr/>
        </p:nvPicPr>
        <p:blipFill>
          <a:blip r:embed="rId3"/>
          <a:stretch>
            <a:fillRect/>
          </a:stretch>
        </p:blipFill>
        <p:spPr>
          <a:xfrm>
            <a:off x="493845" y="4233876"/>
            <a:ext cx="2878366" cy="2156431"/>
          </a:xfrm>
          <a:prstGeom prst="rect">
            <a:avLst/>
          </a:prstGeom>
        </p:spPr>
      </p:pic>
      <p:pic>
        <p:nvPicPr>
          <p:cNvPr id="7" name="Picture 6">
            <a:extLst>
              <a:ext uri="{FF2B5EF4-FFF2-40B4-BE49-F238E27FC236}">
                <a16:creationId xmlns:a16="http://schemas.microsoft.com/office/drawing/2014/main" id="{9138C46B-288D-7D90-6D2B-30B9EA31E46E}"/>
              </a:ext>
            </a:extLst>
          </p:cNvPr>
          <p:cNvPicPr>
            <a:picLocks noChangeAspect="1"/>
          </p:cNvPicPr>
          <p:nvPr/>
        </p:nvPicPr>
        <p:blipFill>
          <a:blip r:embed="rId4"/>
          <a:stretch>
            <a:fillRect/>
          </a:stretch>
        </p:blipFill>
        <p:spPr>
          <a:xfrm>
            <a:off x="3565939" y="4233200"/>
            <a:ext cx="3047959" cy="2156431"/>
          </a:xfrm>
          <a:prstGeom prst="rect">
            <a:avLst/>
          </a:prstGeom>
        </p:spPr>
      </p:pic>
      <p:pic>
        <p:nvPicPr>
          <p:cNvPr id="9" name="Picture 8">
            <a:extLst>
              <a:ext uri="{FF2B5EF4-FFF2-40B4-BE49-F238E27FC236}">
                <a16:creationId xmlns:a16="http://schemas.microsoft.com/office/drawing/2014/main" id="{1459F846-4CBA-6893-6530-CC05FF48C598}"/>
              </a:ext>
            </a:extLst>
          </p:cNvPr>
          <p:cNvPicPr>
            <a:picLocks noChangeAspect="1"/>
          </p:cNvPicPr>
          <p:nvPr/>
        </p:nvPicPr>
        <p:blipFill>
          <a:blip r:embed="rId5"/>
          <a:stretch>
            <a:fillRect/>
          </a:stretch>
        </p:blipFill>
        <p:spPr>
          <a:xfrm>
            <a:off x="3788176" y="1385938"/>
            <a:ext cx="2878366" cy="295018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0A4EFFBE-88C2-43E4-D2C7-BEC7E6E842A4}"/>
              </a:ext>
            </a:extLst>
          </p:cNvPr>
          <p:cNvSpPr>
            <a:spLocks noGrp="1" noChangeArrowheads="1"/>
          </p:cNvSpPr>
          <p:nvPr>
            <p:ph type="title"/>
          </p:nvPr>
        </p:nvSpPr>
        <p:spPr/>
        <p:txBody>
          <a:bodyPr/>
          <a:lstStyle/>
          <a:p>
            <a:pPr eaLnBrk="1" hangingPunct="1"/>
            <a:r>
              <a:rPr lang="en-US" altLang="en-LT">
                <a:ea typeface="ＭＳ Ｐゴシック" panose="020B0600070205080204" pitchFamily="34" charset="-128"/>
              </a:rPr>
              <a:t>Gradually development of a systemic deinstitutionalization process</a:t>
            </a:r>
            <a:endParaRPr lang="en-GB" altLang="en-LT">
              <a:ea typeface="ＭＳ Ｐゴシック" panose="020B0600070205080204" pitchFamily="34" charset="-128"/>
            </a:endParaRPr>
          </a:p>
        </p:txBody>
      </p:sp>
      <p:sp>
        <p:nvSpPr>
          <p:cNvPr id="36866" name="Rectangle 3">
            <a:extLst>
              <a:ext uri="{FF2B5EF4-FFF2-40B4-BE49-F238E27FC236}">
                <a16:creationId xmlns:a16="http://schemas.microsoft.com/office/drawing/2014/main" id="{E7391A33-1828-79F1-11CD-9B1DA638034F}"/>
              </a:ext>
            </a:extLst>
          </p:cNvPr>
          <p:cNvSpPr>
            <a:spLocks noGrp="1" noChangeArrowheads="1"/>
          </p:cNvSpPr>
          <p:nvPr>
            <p:ph idx="1"/>
          </p:nvPr>
        </p:nvSpPr>
        <p:spPr>
          <a:xfrm>
            <a:off x="5665304" y="2133599"/>
            <a:ext cx="5839308" cy="4595191"/>
          </a:xfrm>
        </p:spPr>
        <p:txBody>
          <a:bodyPr/>
          <a:lstStyle/>
          <a:p>
            <a:pPr eaLnBrk="1" hangingPunct="1"/>
            <a:r>
              <a:rPr lang="en-US" altLang="en-LT" dirty="0">
                <a:ea typeface="ＭＳ Ｐゴシック" panose="020B0600070205080204" pitchFamily="34" charset="-128"/>
              </a:rPr>
              <a:t>Development of Psycho-Social rehabilitation programs (BG, GEO, LT, SK, SRB, UA  etc.)</a:t>
            </a:r>
          </a:p>
          <a:p>
            <a:pPr eaLnBrk="1" hangingPunct="1"/>
            <a:r>
              <a:rPr lang="en-US" altLang="en-LT" dirty="0">
                <a:ea typeface="ＭＳ Ｐゴシック" panose="020B0600070205080204" pitchFamily="34" charset="-128"/>
              </a:rPr>
              <a:t>Supported employment and protected living environments (LT, BG, GEO, UA)</a:t>
            </a:r>
          </a:p>
          <a:p>
            <a:pPr eaLnBrk="1" hangingPunct="1"/>
            <a:r>
              <a:rPr lang="en-US" altLang="en-LT" dirty="0">
                <a:ea typeface="ＭＳ Ｐゴシック" panose="020B0600070205080204" pitchFamily="34" charset="-128"/>
              </a:rPr>
              <a:t>Development of consecutive chains of care (BG, GEO, LT, SK, SRB)</a:t>
            </a:r>
          </a:p>
          <a:p>
            <a:pPr eaLnBrk="1" hangingPunct="1"/>
            <a:r>
              <a:rPr lang="en-US" altLang="en-LT" dirty="0">
                <a:ea typeface="ＭＳ Ｐゴシック" panose="020B0600070205080204" pitchFamily="34" charset="-128"/>
              </a:rPr>
              <a:t>Development of reintegration programs for forensic psychiatry and prison mental health (GEO, LT, RUS, UA)</a:t>
            </a:r>
          </a:p>
          <a:p>
            <a:pPr eaLnBrk="1" hangingPunct="1"/>
            <a:r>
              <a:rPr lang="en-US" altLang="en-LT" dirty="0">
                <a:ea typeface="ＭＳ Ｐゴシック" panose="020B0600070205080204" pitchFamily="34" charset="-128"/>
              </a:rPr>
              <a:t>later also programs in Africa, Indochina and Sri Lanka)</a:t>
            </a:r>
          </a:p>
        </p:txBody>
      </p:sp>
      <p:pic>
        <p:nvPicPr>
          <p:cNvPr id="2" name="Picture 1" descr="A construction site with a dirt road and trees&#10;&#10;Description automatically generated">
            <a:extLst>
              <a:ext uri="{FF2B5EF4-FFF2-40B4-BE49-F238E27FC236}">
                <a16:creationId xmlns:a16="http://schemas.microsoft.com/office/drawing/2014/main" id="{68872485-24DE-67F4-D084-BD958A90DB3F}"/>
              </a:ext>
            </a:extLst>
          </p:cNvPr>
          <p:cNvPicPr>
            <a:picLocks noChangeAspect="1"/>
          </p:cNvPicPr>
          <p:nvPr/>
        </p:nvPicPr>
        <p:blipFill>
          <a:blip r:embed="rId2"/>
          <a:stretch>
            <a:fillRect/>
          </a:stretch>
        </p:blipFill>
        <p:spPr>
          <a:xfrm>
            <a:off x="1912593" y="1905000"/>
            <a:ext cx="3365086" cy="4486781"/>
          </a:xfrm>
          <a:prstGeom prst="rect">
            <a:avLst/>
          </a:prstGeom>
        </p:spPr>
      </p:pic>
      <p:sp>
        <p:nvSpPr>
          <p:cNvPr id="3" name="TextBox 2">
            <a:extLst>
              <a:ext uri="{FF2B5EF4-FFF2-40B4-BE49-F238E27FC236}">
                <a16:creationId xmlns:a16="http://schemas.microsoft.com/office/drawing/2014/main" id="{41722513-A360-9696-D930-86B0EC2B30DA}"/>
              </a:ext>
            </a:extLst>
          </p:cNvPr>
          <p:cNvSpPr txBox="1"/>
          <p:nvPr/>
        </p:nvSpPr>
        <p:spPr>
          <a:xfrm>
            <a:off x="5526157" y="6142383"/>
            <a:ext cx="3766930" cy="307777"/>
          </a:xfrm>
          <a:prstGeom prst="rect">
            <a:avLst/>
          </a:prstGeom>
          <a:noFill/>
        </p:spPr>
        <p:txBody>
          <a:bodyPr wrap="square" rtlCol="0">
            <a:spAutoFit/>
          </a:bodyPr>
          <a:lstStyle/>
          <a:p>
            <a:r>
              <a:rPr lang="en-LT" sz="1400" b="1" dirty="0"/>
              <a:t>2004 plan implemented in 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4E1D1E-A3CE-81D4-7398-4E7A022EBA3B}"/>
              </a:ext>
            </a:extLst>
          </p:cNvPr>
          <p:cNvPicPr>
            <a:picLocks noChangeAspect="1"/>
          </p:cNvPicPr>
          <p:nvPr/>
        </p:nvPicPr>
        <p:blipFill rotWithShape="1">
          <a:blip r:embed="rId2"/>
          <a:srcRect l="7885" t="15004" r="15773" b="22081"/>
          <a:stretch/>
        </p:blipFill>
        <p:spPr>
          <a:xfrm>
            <a:off x="0" y="0"/>
            <a:ext cx="5933662" cy="3667540"/>
          </a:xfrm>
          <a:prstGeom prst="rect">
            <a:avLst/>
          </a:prstGeom>
        </p:spPr>
      </p:pic>
      <p:pic>
        <p:nvPicPr>
          <p:cNvPr id="7" name="Picture 6">
            <a:extLst>
              <a:ext uri="{FF2B5EF4-FFF2-40B4-BE49-F238E27FC236}">
                <a16:creationId xmlns:a16="http://schemas.microsoft.com/office/drawing/2014/main" id="{1C491B2B-AB9B-4596-5D39-F2C7490E0CC8}"/>
              </a:ext>
            </a:extLst>
          </p:cNvPr>
          <p:cNvPicPr>
            <a:picLocks noChangeAspect="1"/>
          </p:cNvPicPr>
          <p:nvPr/>
        </p:nvPicPr>
        <p:blipFill>
          <a:blip r:embed="rId3"/>
          <a:stretch>
            <a:fillRect/>
          </a:stretch>
        </p:blipFill>
        <p:spPr>
          <a:xfrm>
            <a:off x="6748670" y="2753138"/>
            <a:ext cx="5155096" cy="3866322"/>
          </a:xfrm>
          <a:prstGeom prst="rect">
            <a:avLst/>
          </a:prstGeom>
        </p:spPr>
      </p:pic>
      <p:pic>
        <p:nvPicPr>
          <p:cNvPr id="9" name="Picture 8">
            <a:extLst>
              <a:ext uri="{FF2B5EF4-FFF2-40B4-BE49-F238E27FC236}">
                <a16:creationId xmlns:a16="http://schemas.microsoft.com/office/drawing/2014/main" id="{7063C32B-590F-E894-715E-A4FE316455EC}"/>
              </a:ext>
            </a:extLst>
          </p:cNvPr>
          <p:cNvPicPr>
            <a:picLocks noChangeAspect="1"/>
          </p:cNvPicPr>
          <p:nvPr/>
        </p:nvPicPr>
        <p:blipFill>
          <a:blip r:embed="rId4"/>
          <a:stretch>
            <a:fillRect/>
          </a:stretch>
        </p:blipFill>
        <p:spPr>
          <a:xfrm>
            <a:off x="6028083" y="263387"/>
            <a:ext cx="2683565" cy="2012674"/>
          </a:xfrm>
          <a:prstGeom prst="rect">
            <a:avLst/>
          </a:prstGeom>
        </p:spPr>
      </p:pic>
      <p:pic>
        <p:nvPicPr>
          <p:cNvPr id="11" name="Picture 10">
            <a:extLst>
              <a:ext uri="{FF2B5EF4-FFF2-40B4-BE49-F238E27FC236}">
                <a16:creationId xmlns:a16="http://schemas.microsoft.com/office/drawing/2014/main" id="{6DF1DCBC-85CB-90AF-C5BD-C3A95F8C5AA3}"/>
              </a:ext>
            </a:extLst>
          </p:cNvPr>
          <p:cNvPicPr>
            <a:picLocks noChangeAspect="1"/>
          </p:cNvPicPr>
          <p:nvPr/>
        </p:nvPicPr>
        <p:blipFill>
          <a:blip r:embed="rId5"/>
          <a:stretch>
            <a:fillRect/>
          </a:stretch>
        </p:blipFill>
        <p:spPr>
          <a:xfrm>
            <a:off x="0" y="4333461"/>
            <a:ext cx="3047999" cy="2285999"/>
          </a:xfrm>
          <a:prstGeom prst="rect">
            <a:avLst/>
          </a:prstGeom>
        </p:spPr>
      </p:pic>
      <p:pic>
        <p:nvPicPr>
          <p:cNvPr id="13" name="Picture 12">
            <a:extLst>
              <a:ext uri="{FF2B5EF4-FFF2-40B4-BE49-F238E27FC236}">
                <a16:creationId xmlns:a16="http://schemas.microsoft.com/office/drawing/2014/main" id="{9F0430A6-5A93-C468-3731-94D0737693DE}"/>
              </a:ext>
            </a:extLst>
          </p:cNvPr>
          <p:cNvPicPr>
            <a:picLocks noChangeAspect="1"/>
          </p:cNvPicPr>
          <p:nvPr/>
        </p:nvPicPr>
        <p:blipFill>
          <a:blip r:embed="rId6"/>
          <a:stretch>
            <a:fillRect/>
          </a:stretch>
        </p:blipFill>
        <p:spPr>
          <a:xfrm>
            <a:off x="3205369" y="3836505"/>
            <a:ext cx="3385931" cy="2539448"/>
          </a:xfrm>
          <a:prstGeom prst="rect">
            <a:avLst/>
          </a:prstGeom>
        </p:spPr>
      </p:pic>
      <p:pic>
        <p:nvPicPr>
          <p:cNvPr id="15" name="Picture 14">
            <a:extLst>
              <a:ext uri="{FF2B5EF4-FFF2-40B4-BE49-F238E27FC236}">
                <a16:creationId xmlns:a16="http://schemas.microsoft.com/office/drawing/2014/main" id="{5A66ED34-28D8-0319-883A-7A8329751B30}"/>
              </a:ext>
            </a:extLst>
          </p:cNvPr>
          <p:cNvPicPr>
            <a:picLocks noChangeAspect="1"/>
          </p:cNvPicPr>
          <p:nvPr/>
        </p:nvPicPr>
        <p:blipFill>
          <a:blip r:embed="rId7"/>
          <a:stretch>
            <a:fillRect/>
          </a:stretch>
        </p:blipFill>
        <p:spPr>
          <a:xfrm>
            <a:off x="8806069" y="0"/>
            <a:ext cx="3385931" cy="2539448"/>
          </a:xfrm>
          <a:prstGeom prst="rect">
            <a:avLst/>
          </a:prstGeom>
        </p:spPr>
      </p:pic>
    </p:spTree>
    <p:extLst>
      <p:ext uri="{BB962C8B-B14F-4D97-AF65-F5344CB8AC3E}">
        <p14:creationId xmlns:p14="http://schemas.microsoft.com/office/powerpoint/2010/main" val="2381457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 with books&#10;&#10;Description automatically generated with medium confidence">
            <a:extLst>
              <a:ext uri="{FF2B5EF4-FFF2-40B4-BE49-F238E27FC236}">
                <a16:creationId xmlns:a16="http://schemas.microsoft.com/office/drawing/2014/main" id="{259CA580-EF27-F044-B68A-681E6F6BE359}"/>
              </a:ext>
            </a:extLst>
          </p:cNvPr>
          <p:cNvPicPr>
            <a:picLocks noChangeAspect="1"/>
          </p:cNvPicPr>
          <p:nvPr/>
        </p:nvPicPr>
        <p:blipFill>
          <a:blip r:embed="rId2"/>
          <a:stretch>
            <a:fillRect/>
          </a:stretch>
        </p:blipFill>
        <p:spPr>
          <a:xfrm>
            <a:off x="3588027" y="0"/>
            <a:ext cx="4571999" cy="3428999"/>
          </a:xfrm>
          <a:prstGeom prst="rect">
            <a:avLst/>
          </a:prstGeom>
        </p:spPr>
      </p:pic>
      <p:pic>
        <p:nvPicPr>
          <p:cNvPr id="5" name="Picture 4" descr="A group of women sitting at a table&#10;&#10;Description automatically generated with medium confidence">
            <a:extLst>
              <a:ext uri="{FF2B5EF4-FFF2-40B4-BE49-F238E27FC236}">
                <a16:creationId xmlns:a16="http://schemas.microsoft.com/office/drawing/2014/main" id="{11964FA0-55A3-0B7C-5149-D8A3AF48DF0A}"/>
              </a:ext>
            </a:extLst>
          </p:cNvPr>
          <p:cNvPicPr>
            <a:picLocks noChangeAspect="1"/>
          </p:cNvPicPr>
          <p:nvPr/>
        </p:nvPicPr>
        <p:blipFill>
          <a:blip r:embed="rId3"/>
          <a:stretch>
            <a:fillRect/>
          </a:stretch>
        </p:blipFill>
        <p:spPr>
          <a:xfrm>
            <a:off x="1" y="3411618"/>
            <a:ext cx="4572000" cy="3429000"/>
          </a:xfrm>
          <a:prstGeom prst="rect">
            <a:avLst/>
          </a:prstGeom>
        </p:spPr>
      </p:pic>
      <p:pic>
        <p:nvPicPr>
          <p:cNvPr id="6" name="Picture 5" descr="A person and person wearing face masks shaking hands&#10;&#10;Description automatically generated">
            <a:extLst>
              <a:ext uri="{FF2B5EF4-FFF2-40B4-BE49-F238E27FC236}">
                <a16:creationId xmlns:a16="http://schemas.microsoft.com/office/drawing/2014/main" id="{EA6E3A01-43B9-242A-12EE-6469054307D3}"/>
              </a:ext>
            </a:extLst>
          </p:cNvPr>
          <p:cNvPicPr>
            <a:picLocks noChangeAspect="1"/>
          </p:cNvPicPr>
          <p:nvPr/>
        </p:nvPicPr>
        <p:blipFill rotWithShape="1">
          <a:blip r:embed="rId4"/>
          <a:srcRect l="14584" t="318" r="7262" b="696"/>
          <a:stretch/>
        </p:blipFill>
        <p:spPr>
          <a:xfrm>
            <a:off x="14871" y="17382"/>
            <a:ext cx="3573156" cy="3394236"/>
          </a:xfrm>
          <a:prstGeom prst="rect">
            <a:avLst/>
          </a:prstGeom>
        </p:spPr>
      </p:pic>
      <p:pic>
        <p:nvPicPr>
          <p:cNvPr id="8" name="Picture 7" descr="A picture containing plant, outdoor&#10;&#10;Description automatically generated">
            <a:extLst>
              <a:ext uri="{FF2B5EF4-FFF2-40B4-BE49-F238E27FC236}">
                <a16:creationId xmlns:a16="http://schemas.microsoft.com/office/drawing/2014/main" id="{02D4DEAA-ECC2-996B-9010-DB9DEE4D1AA0}"/>
              </a:ext>
            </a:extLst>
          </p:cNvPr>
          <p:cNvPicPr>
            <a:picLocks noChangeAspect="1"/>
          </p:cNvPicPr>
          <p:nvPr/>
        </p:nvPicPr>
        <p:blipFill rotWithShape="1">
          <a:blip r:embed="rId5"/>
          <a:srcRect l="4882" r="13553" b="1113"/>
          <a:stretch/>
        </p:blipFill>
        <p:spPr>
          <a:xfrm rot="10800000">
            <a:off x="4451038" y="3449606"/>
            <a:ext cx="3708987" cy="3372403"/>
          </a:xfrm>
          <a:prstGeom prst="rect">
            <a:avLst/>
          </a:prstGeom>
        </p:spPr>
      </p:pic>
      <p:pic>
        <p:nvPicPr>
          <p:cNvPr id="2" name="Content Placeholder 4">
            <a:extLst>
              <a:ext uri="{FF2B5EF4-FFF2-40B4-BE49-F238E27FC236}">
                <a16:creationId xmlns:a16="http://schemas.microsoft.com/office/drawing/2014/main" id="{8F41C665-47B8-531C-EAC0-8CAA2F46377B}"/>
              </a:ext>
            </a:extLst>
          </p:cNvPr>
          <p:cNvPicPr>
            <a:picLocks noChangeAspect="1"/>
          </p:cNvPicPr>
          <p:nvPr/>
        </p:nvPicPr>
        <p:blipFill rotWithShape="1">
          <a:blip r:embed="rId6"/>
          <a:srcRect l="29166" t="150" r="29781"/>
          <a:stretch/>
        </p:blipFill>
        <p:spPr>
          <a:xfrm>
            <a:off x="8160026" y="-20608"/>
            <a:ext cx="4017103" cy="6842619"/>
          </a:xfrm>
          <a:prstGeom prst="rect">
            <a:avLst/>
          </a:prstGeom>
        </p:spPr>
      </p:pic>
    </p:spTree>
    <p:extLst>
      <p:ext uri="{BB962C8B-B14F-4D97-AF65-F5344CB8AC3E}">
        <p14:creationId xmlns:p14="http://schemas.microsoft.com/office/powerpoint/2010/main" val="187157958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349AB501BF574C83206C844DBEF306" ma:contentTypeVersion="18" ma:contentTypeDescription="Create a new document." ma:contentTypeScope="" ma:versionID="62b6d3a3da94fe51f635f718d017e4b7">
  <xsd:schema xmlns:xsd="http://www.w3.org/2001/XMLSchema" xmlns:xs="http://www.w3.org/2001/XMLSchema" xmlns:p="http://schemas.microsoft.com/office/2006/metadata/properties" xmlns:ns2="81b5ceff-6b46-4494-accf-a4e91dbe538f" xmlns:ns3="69bc440e-748c-4cb8-8c36-21f20ee8bdd0" xmlns:ns4="4aaf35b1-80a8-48e7-9d03-c612add1997b" targetNamespace="http://schemas.microsoft.com/office/2006/metadata/properties" ma:root="true" ma:fieldsID="e923d9ad325a386bc81019f5f919a48a" ns2:_="" ns3:_="" ns4:_="">
    <xsd:import namespace="81b5ceff-6b46-4494-accf-a4e91dbe538f"/>
    <xsd:import namespace="69bc440e-748c-4cb8-8c36-21f20ee8bdd0"/>
    <xsd:import namespace="4aaf35b1-80a8-48e7-9d03-c612add199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5ceff-6b46-4494-accf-a4e91dbe53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31d7151-b795-48f9-9207-6285658e27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bc440e-748c-4cb8-8c36-21f20ee8bdd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f35b1-80a8-48e7-9d03-c612add1997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b50359a-c019-4b75-8061-1f5738031845}" ma:internalName="TaxCatchAll" ma:showField="CatchAllData" ma:web="69bc440e-748c-4cb8-8c36-21f20ee8bd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200006-D96B-44BF-BA55-62FFF8D258D6}"/>
</file>

<file path=customXml/itemProps2.xml><?xml version="1.0" encoding="utf-8"?>
<ds:datastoreItem xmlns:ds="http://schemas.openxmlformats.org/officeDocument/2006/customXml" ds:itemID="{C2E41449-5519-4151-97FE-05F48E176926}"/>
</file>

<file path=docProps/app.xml><?xml version="1.0" encoding="utf-8"?>
<Properties xmlns="http://schemas.openxmlformats.org/officeDocument/2006/extended-properties" xmlns:vt="http://schemas.openxmlformats.org/officeDocument/2006/docPropsVTypes">
  <Template>Wisp</Template>
  <TotalTime>9525</TotalTime>
  <Words>625</Words>
  <Application>Microsoft Macintosh PowerPoint</Application>
  <PresentationFormat>Widescreen</PresentationFormat>
  <Paragraphs>51</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Century Gothic</vt:lpstr>
      <vt:lpstr>Goudy Old Style</vt:lpstr>
      <vt:lpstr>Times New Roman</vt:lpstr>
      <vt:lpstr>Wingdings</vt:lpstr>
      <vt:lpstr>Wingdings 3</vt:lpstr>
      <vt:lpstr>Wisp</vt:lpstr>
      <vt:lpstr>PowerPoint Presentation</vt:lpstr>
      <vt:lpstr>Starting from scratch</vt:lpstr>
      <vt:lpstr>PowerPoint Presentation</vt:lpstr>
      <vt:lpstr>Soviet psychiatric system</vt:lpstr>
      <vt:lpstr>PowerPoint Presentation</vt:lpstr>
      <vt:lpstr>Where to start?</vt:lpstr>
      <vt:lpstr>Gradually development of a systemic deinstitutionalization process</vt:lpstr>
      <vt:lpstr>PowerPoint Presentation</vt:lpstr>
      <vt:lpstr>PowerPoint Presentation</vt:lpstr>
      <vt:lpstr>2022-2024: focus Ukraine</vt:lpstr>
      <vt:lpstr>Our goal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needs</dc:title>
  <dc:creator>Johannes Bax</dc:creator>
  <cp:lastModifiedBy>Johannes Bax</cp:lastModifiedBy>
  <cp:revision>66</cp:revision>
  <dcterms:created xsi:type="dcterms:W3CDTF">2023-05-17T11:19:39Z</dcterms:created>
  <dcterms:modified xsi:type="dcterms:W3CDTF">2024-03-06T21:39:47Z</dcterms:modified>
</cp:coreProperties>
</file>