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1" r:id="rId2"/>
    <p:sldId id="424" r:id="rId3"/>
    <p:sldId id="432" r:id="rId4"/>
    <p:sldId id="283" r:id="rId5"/>
    <p:sldId id="419" r:id="rId6"/>
    <p:sldId id="271" r:id="rId7"/>
    <p:sldId id="277" r:id="rId8"/>
    <p:sldId id="275" r:id="rId9"/>
    <p:sldId id="421" r:id="rId10"/>
    <p:sldId id="427" r:id="rId11"/>
    <p:sldId id="431" r:id="rId12"/>
    <p:sldId id="423" r:id="rId13"/>
    <p:sldId id="433" r:id="rId14"/>
    <p:sldId id="281" r:id="rId15"/>
    <p:sldId id="41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27" d="100"/>
          <a:sy n="27" d="100"/>
        </p:scale>
        <p:origin x="28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78674-8ED6-4269-858B-15C3BB2F812B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81498-ACA6-408A-82B7-A7A5BA3A9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55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77 km </a:t>
            </a:r>
            <a:r>
              <a:rPr lang="fr-FR" dirty="0" err="1"/>
              <a:t>south</a:t>
            </a:r>
            <a:r>
              <a:rPr lang="fr-FR" dirty="0"/>
              <a:t> </a:t>
            </a:r>
            <a:r>
              <a:rPr lang="fr-FR" dirty="0" err="1"/>
              <a:t>west</a:t>
            </a:r>
            <a:r>
              <a:rPr lang="fr-FR" dirty="0"/>
              <a:t> of Tunis; 10.000 </a:t>
            </a:r>
            <a:r>
              <a:rPr lang="fr-FR" dirty="0" err="1"/>
              <a:t>inhabitants</a:t>
            </a:r>
            <a:r>
              <a:rPr lang="fr-FR" dirty="0"/>
              <a:t>, one of </a:t>
            </a:r>
            <a:r>
              <a:rPr lang="fr-FR" dirty="0" err="1"/>
              <a:t>Tunisia’s</a:t>
            </a:r>
            <a:r>
              <a:rPr lang="fr-FR" dirty="0"/>
              <a:t> </a:t>
            </a:r>
            <a:r>
              <a:rPr lang="fr-FR" dirty="0" err="1"/>
              <a:t>oldest</a:t>
            </a:r>
            <a:r>
              <a:rPr lang="fr-FR" dirty="0"/>
              <a:t> </a:t>
            </a:r>
            <a:r>
              <a:rPr lang="fr-FR" dirty="0" err="1"/>
              <a:t>towns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B792D-5D0C-4EE2-A237-2F09FAD9449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288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Dépression et </a:t>
            </a:r>
            <a:r>
              <a:rPr lang="fr-FR" dirty="0" err="1"/>
              <a:t>suicidalité</a:t>
            </a:r>
            <a:r>
              <a:rPr lang="fr-FR" dirty="0"/>
              <a:t>, psychose, addictions, communication et gestion de l’agitation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81498-ACA6-408A-82B7-A7A5BA3A9C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49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55E61-AB5E-4E6F-9113-1179941353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30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7088-3931-478F-A915-9C0E5627D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F4007-A596-4627-9EB4-13EC3D03A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C2DF2-F199-4A48-A745-C26588AFD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174A-0B3D-4382-819F-99F5457FC18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54D95-5D71-448F-97ED-FAE67E97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86F2D-949E-4258-9294-4EE42B6F9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95E6-0D87-49CA-9A7F-503AAB27D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3936B-E60A-4B7D-B06D-2DB4D3639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297BA-0798-4AF7-9BF2-B88EED905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F05DB-038A-428C-8280-91C4D874A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174A-0B3D-4382-819F-99F5457FC18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F088C-C8AD-4F67-BA9F-D3255911E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3B1CB-4443-4E0E-BA62-ADE19A91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95E6-0D87-49CA-9A7F-503AAB27D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8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9B20F1-FCCE-495E-B479-739B3ED695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90153-04DC-45E0-890E-52BC52876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7BEAC-6BF1-4AC0-9AE4-43EBC0A3D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174A-0B3D-4382-819F-99F5457FC18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D47CE-8733-4E10-BB16-82FE8D98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AB81B-10A5-4782-B7F2-04936C26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95E6-0D87-49CA-9A7F-503AAB27D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3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EA05B-B66E-4ED8-90C1-7DA35AF00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B1063-980A-41C2-928D-D18FC35EE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0BB8B-3BDC-4231-8B23-04F0CD7A5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174A-0B3D-4382-819F-99F5457FC18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9E311-CCD6-43A2-BE49-C2A20A896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D44C5-FB46-45A0-9326-2A488B69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95E6-0D87-49CA-9A7F-503AAB27D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8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2147C-7921-4789-9638-906ADC512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68754-7EB6-4A1D-8961-B473DCA01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82B9C-90E7-40AE-B4B0-48B6CA1A1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174A-0B3D-4382-819F-99F5457FC18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E2BE1-BC21-4A8A-BB7D-32BBC075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B079-9265-40D9-99DD-A42C4C1F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95E6-0D87-49CA-9A7F-503AAB27D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71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AA48E-91A3-4B5F-81CE-D7751A80B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E98A2-08CD-453F-A23E-7630500197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9FDDBE-10B2-483B-8DFD-D4B852FBD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305D9-D357-4833-BAD5-65AD34C3F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174A-0B3D-4382-819F-99F5457FC18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FA79D-9EEC-42A5-BD78-D2C1B003D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18EF5-0028-4121-BE88-BE9DDE71F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95E6-0D87-49CA-9A7F-503AAB27D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3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ACA12-1F05-4451-AEB5-07F7FCB23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4BD3A-15A1-43E0-A8FE-22B067536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198528-9858-4161-9DE9-92F539A78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40E4CA-6087-47A7-BDF7-BDA024563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5D49B5-A6C5-4667-BC43-063F8D355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8952EC-C3E2-418B-AAB7-94F961F37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174A-0B3D-4382-819F-99F5457FC18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334E1C-A68C-4BC4-A7F3-D96330F0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7D0555-A91B-438A-AE4B-D537336B7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95E6-0D87-49CA-9A7F-503AAB27D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3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EBF4D-E7BD-4D38-83A3-4DE8F84B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B33936-6962-402E-8582-392C01D6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174A-0B3D-4382-819F-99F5457FC18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7BF843-9C74-476E-997E-8FAB39030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BC7C5-F9CB-43A3-BA5C-449F026E2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95E6-0D87-49CA-9A7F-503AAB27D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40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48F00-1717-410A-B765-81C4D911C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174A-0B3D-4382-819F-99F5457FC18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3F8389-3F49-46EE-B2B6-E9DF534E0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F4AE4-8B70-4654-A729-624AFFB9E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95E6-0D87-49CA-9A7F-503AAB27D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31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CEF10-1548-4DFA-96A4-97FE5E315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55F31-FF84-431A-8D23-BFB5E1115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B2E94-C650-4BAC-AE98-B23D8CA26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072B5-1AE6-48D7-9F11-7C4F08019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174A-0B3D-4382-819F-99F5457FC18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C67A7-ECA8-47FC-B0B4-BAFF17D9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7B489-D4D3-4279-A7BA-1BB518C22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95E6-0D87-49CA-9A7F-503AAB27D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05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CBAE-D989-4EBD-BBCE-5865759CE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200093-D79F-4208-98FB-3283A55F3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E3E77-D3B6-48E2-87BD-154DD2F82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2A0C1-F21D-4675-B543-3C9A4E76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174A-0B3D-4382-819F-99F5457FC18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A9AAB-4E62-4FE1-B209-5E9EAA05D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74C6C-3519-4BF6-9421-89AF1E5D4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95E6-0D87-49CA-9A7F-503AAB27D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9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6AC58B-922E-4B22-A3CF-ADDB2C1A8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DECAD-ECDB-4D95-9483-372DBC55A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23A7D-1B4E-4814-BE31-1B3C7AF82C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6174A-0B3D-4382-819F-99F5457FC18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8CFB2-AA9E-4B18-A6E8-772B65598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12B88-4D61-45AA-BA18-339015C83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E95E6-0D87-49CA-9A7F-503AAB27D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6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uta.ouali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C81E6-98EA-48DF-B89E-D4F063D9C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6724" y="2113005"/>
            <a:ext cx="4855154" cy="2560068"/>
          </a:xfrm>
        </p:spPr>
        <p:txBody>
          <a:bodyPr anchor="b">
            <a:normAutofit fontScale="90000"/>
          </a:bodyPr>
          <a:lstStyle/>
          <a:p>
            <a:pPr algn="l"/>
            <a:r>
              <a:rPr lang="fr-FR" sz="3800" dirty="0"/>
              <a:t>Interventions to </a:t>
            </a:r>
            <a:r>
              <a:rPr lang="fr-FR" sz="3800" dirty="0" err="1"/>
              <a:t>reduce</a:t>
            </a:r>
            <a:r>
              <a:rPr lang="fr-FR" sz="3800" dirty="0"/>
              <a:t> mental </a:t>
            </a:r>
            <a:r>
              <a:rPr lang="fr-FR" sz="3800" dirty="0" err="1"/>
              <a:t>health</a:t>
            </a:r>
            <a:r>
              <a:rPr lang="fr-FR" sz="3800" dirty="0"/>
              <a:t> stigma in </a:t>
            </a:r>
            <a:r>
              <a:rPr lang="fr-FR" sz="3800" dirty="0" err="1"/>
              <a:t>Tunisia</a:t>
            </a:r>
            <a:r>
              <a:rPr lang="fr-FR" sz="3800" dirty="0"/>
              <a:t>: </a:t>
            </a:r>
            <a:br>
              <a:rPr lang="fr-FR" sz="3800" dirty="0"/>
            </a:br>
            <a:br>
              <a:rPr lang="fr-FR" sz="3800" dirty="0"/>
            </a:br>
            <a:r>
              <a:rPr lang="fr-FR" sz="3600" dirty="0"/>
              <a:t>Challenges and </a:t>
            </a:r>
            <a:r>
              <a:rPr lang="fr-FR" sz="3600" dirty="0" err="1"/>
              <a:t>lessons</a:t>
            </a:r>
            <a:r>
              <a:rPr lang="fr-FR" sz="3600" dirty="0"/>
              <a:t> </a:t>
            </a:r>
            <a:r>
              <a:rPr lang="fr-FR" sz="3600" dirty="0" err="1"/>
              <a:t>learnt</a:t>
            </a:r>
            <a:r>
              <a:rPr lang="fr-FR" sz="3600" dirty="0"/>
              <a:t> </a:t>
            </a:r>
            <a:r>
              <a:rPr lang="fr-FR" sz="3600" dirty="0" err="1"/>
              <a:t>from</a:t>
            </a:r>
            <a:r>
              <a:rPr lang="fr-FR" sz="3600" dirty="0"/>
              <a:t> the INDIGO-Partnership </a:t>
            </a:r>
            <a:r>
              <a:rPr lang="fr-FR" sz="3600" dirty="0" err="1"/>
              <a:t>Research</a:t>
            </a:r>
            <a:r>
              <a:rPr lang="fr-FR" sz="3600" dirty="0"/>
              <a:t> Program</a:t>
            </a:r>
            <a:endParaRPr lang="en-US" sz="3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DD48DB-C7A4-462B-AEEE-58425FCB0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6724" y="5397910"/>
            <a:ext cx="4855153" cy="1343359"/>
          </a:xfrm>
        </p:spPr>
        <p:txBody>
          <a:bodyPr anchor="t">
            <a:normAutofit/>
          </a:bodyPr>
          <a:lstStyle/>
          <a:p>
            <a:pPr algn="l"/>
            <a:r>
              <a:rPr lang="en-US" sz="1800" dirty="0"/>
              <a:t>Uta Ouali, </a:t>
            </a:r>
          </a:p>
          <a:p>
            <a:pPr algn="l"/>
            <a:r>
              <a:rPr lang="en-US" sz="1800" dirty="0"/>
              <a:t>Razi Hospital, University of Tunis El </a:t>
            </a:r>
            <a:r>
              <a:rPr lang="en-US" sz="1800" dirty="0" err="1"/>
              <a:t>Manar</a:t>
            </a:r>
            <a:r>
              <a:rPr lang="en-US" sz="1800" dirty="0"/>
              <a:t>, Tunisia</a:t>
            </a:r>
          </a:p>
          <a:p>
            <a:pPr algn="l"/>
            <a:r>
              <a:rPr lang="en-US" sz="1800" dirty="0"/>
              <a:t>London, 12 March 2024</a:t>
            </a:r>
          </a:p>
          <a:p>
            <a:pPr algn="l"/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02872-C6E5-404F-9CED-02ACE2945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6" b="2407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9354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7B95B1-E36E-426F-9AB2-96ADC367C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43"/>
            <a:ext cx="10515600" cy="1325563"/>
          </a:xfrm>
        </p:spPr>
        <p:txBody>
          <a:bodyPr/>
          <a:lstStyle/>
          <a:p>
            <a:r>
              <a:rPr lang="fr-FR" dirty="0"/>
              <a:t>Media Campaign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F25204-6F3D-65F4-522E-F5C379C64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9231"/>
            <a:ext cx="10515600" cy="1603375"/>
          </a:xfrm>
        </p:spPr>
        <p:txBody>
          <a:bodyPr/>
          <a:lstStyle/>
          <a:p>
            <a:r>
              <a:rPr lang="fr-FR" sz="2400" dirty="0"/>
              <a:t>Facebook, radio, </a:t>
            </a:r>
            <a:r>
              <a:rPr lang="fr-FR" sz="2400" dirty="0" err="1"/>
              <a:t>booklets</a:t>
            </a:r>
            <a:r>
              <a:rPr lang="fr-FR" sz="2400" dirty="0"/>
              <a:t>, </a:t>
            </a:r>
            <a:r>
              <a:rPr lang="fr-FR" sz="2400" dirty="0" err="1"/>
              <a:t>leaflets</a:t>
            </a:r>
            <a:r>
              <a:rPr lang="fr-FR" sz="2400" dirty="0"/>
              <a:t>, posters</a:t>
            </a:r>
          </a:p>
          <a:p>
            <a:r>
              <a:rPr lang="fr-FR" sz="2400" dirty="0"/>
              <a:t>Duration: April – June 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932BD1-7181-B5BB-1870-D5FEA816F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037" y="2130918"/>
            <a:ext cx="8911835" cy="43701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9142C94-D083-B6BE-12D7-E0B54CBC90BC}"/>
              </a:ext>
            </a:extLst>
          </p:cNvPr>
          <p:cNvSpPr txBox="1"/>
          <p:nvPr/>
        </p:nvSpPr>
        <p:spPr>
          <a:xfrm>
            <a:off x="3971108" y="4140926"/>
            <a:ext cx="416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Donne de l’importance à ta santé mentale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7D6533-A20B-A7A3-B25B-6A376906E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28" y="3137822"/>
            <a:ext cx="343844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03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2F0FDF6-8104-9ED8-CC3D-141B77D6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5400" dirty="0"/>
              <a:t>Local radio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4F10FD-8E82-B452-EB49-5FBCC9728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dirty="0"/>
              <a:t>Weekly sessions with mental health professionals covering:</a:t>
            </a:r>
          </a:p>
          <a:p>
            <a:endParaRPr lang="en-US" dirty="0"/>
          </a:p>
          <a:p>
            <a:r>
              <a:rPr lang="en-US" dirty="0"/>
              <a:t>Anxiety and stress</a:t>
            </a:r>
          </a:p>
          <a:p>
            <a:r>
              <a:rPr lang="en-US" dirty="0"/>
              <a:t>Psychosis</a:t>
            </a:r>
          </a:p>
          <a:p>
            <a:r>
              <a:rPr lang="en-US" dirty="0"/>
              <a:t>Addictions…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6F3E9F5-0C41-E5D8-85CC-6E33A668B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7353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D039FA-2925-41A2-80E1-7563C094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818"/>
            <a:ext cx="3172097" cy="2247446"/>
          </a:xfrm>
        </p:spPr>
        <p:txBody>
          <a:bodyPr>
            <a:normAutofit/>
          </a:bodyPr>
          <a:lstStyle/>
          <a:p>
            <a:r>
              <a:rPr lang="fr-FR" dirty="0"/>
              <a:t>Posters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C8434D-DBFD-745C-5695-F9A486E11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898" y="0"/>
            <a:ext cx="5133702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3C6BF12-95C8-4F30-ED53-68EF98A41349}"/>
              </a:ext>
            </a:extLst>
          </p:cNvPr>
          <p:cNvSpPr txBox="1"/>
          <p:nvPr/>
        </p:nvSpPr>
        <p:spPr>
          <a:xfrm>
            <a:off x="704335" y="2403566"/>
            <a:ext cx="37688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Primary</a:t>
            </a:r>
            <a:r>
              <a:rPr lang="fr-FR" sz="2400" dirty="0"/>
              <a:t> care centers </a:t>
            </a:r>
          </a:p>
          <a:p>
            <a:r>
              <a:rPr lang="fr-FR" sz="2400" dirty="0"/>
              <a:t>Local </a:t>
            </a:r>
            <a:r>
              <a:rPr lang="fr-FR" sz="2400" dirty="0" err="1"/>
              <a:t>hospital</a:t>
            </a:r>
            <a:endParaRPr lang="fr-FR" sz="2400" dirty="0"/>
          </a:p>
          <a:p>
            <a:r>
              <a:rPr lang="fr-FR" sz="2400" dirty="0" err="1"/>
              <a:t>Townhall</a:t>
            </a:r>
            <a:endParaRPr lang="fr-FR" sz="2400" dirty="0"/>
          </a:p>
          <a:p>
            <a:r>
              <a:rPr lang="fr-FR" sz="2400" dirty="0" err="1"/>
              <a:t>Schools</a:t>
            </a:r>
            <a:endParaRPr lang="fr-FR" sz="2400" dirty="0"/>
          </a:p>
          <a:p>
            <a:r>
              <a:rPr lang="fr-FR" sz="2400" dirty="0"/>
              <a:t>Community culture centres </a:t>
            </a:r>
          </a:p>
          <a:p>
            <a:r>
              <a:rPr lang="fr-FR" sz="2400" dirty="0" err="1"/>
              <a:t>Youth</a:t>
            </a:r>
            <a:r>
              <a:rPr lang="fr-FR" sz="2400" dirty="0"/>
              <a:t> clubs</a:t>
            </a:r>
          </a:p>
          <a:p>
            <a:r>
              <a:rPr lang="fr-FR" sz="2400" dirty="0"/>
              <a:t>Post office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9F67C33-63B8-8E5D-C3DE-8A5BC22C7534}"/>
              </a:ext>
            </a:extLst>
          </p:cNvPr>
          <p:cNvSpPr txBox="1"/>
          <p:nvPr/>
        </p:nvSpPr>
        <p:spPr>
          <a:xfrm>
            <a:off x="10602099" y="5597612"/>
            <a:ext cx="1371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Explanation</a:t>
            </a:r>
            <a:r>
              <a:rPr lang="fr-FR" dirty="0"/>
              <a:t> of </a:t>
            </a:r>
            <a:r>
              <a:rPr lang="fr-FR" dirty="0" err="1"/>
              <a:t>pathway</a:t>
            </a:r>
            <a:r>
              <a:rPr lang="fr-FR" dirty="0"/>
              <a:t> to care</a:t>
            </a:r>
          </a:p>
        </p:txBody>
      </p:sp>
    </p:spTree>
    <p:extLst>
      <p:ext uri="{BB962C8B-B14F-4D97-AF65-F5344CB8AC3E}">
        <p14:creationId xmlns:p14="http://schemas.microsoft.com/office/powerpoint/2010/main" val="3799497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C1D1B2-7A05-B724-614A-AF4164FF4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Preliminary </a:t>
            </a:r>
            <a:r>
              <a:rPr lang="fr-FR" dirty="0" err="1"/>
              <a:t>results</a:t>
            </a:r>
            <a:r>
              <a:rPr lang="fr-FR" dirty="0"/>
              <a:t>: service </a:t>
            </a:r>
            <a:r>
              <a:rPr lang="fr-FR" dirty="0" err="1"/>
              <a:t>uptake</a:t>
            </a:r>
            <a:endParaRPr lang="fr-FR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4FEC6BE4-6230-F1E2-DF46-4037C75E59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0006095"/>
              </p:ext>
            </p:extLst>
          </p:nvPr>
        </p:nvGraphicFramePr>
        <p:xfrm>
          <a:off x="838200" y="2901950"/>
          <a:ext cx="1051559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899">
                  <a:extLst>
                    <a:ext uri="{9D8B030D-6E8A-4147-A177-3AD203B41FA5}">
                      <a16:colId xmlns:a16="http://schemas.microsoft.com/office/drawing/2014/main" val="1432505736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1112193668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1699592703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2299498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year</a:t>
                      </a:r>
                      <a:r>
                        <a:rPr lang="fr-FR" dirty="0"/>
                        <a:t> / </a:t>
                      </a:r>
                      <a:r>
                        <a:rPr lang="fr-FR" dirty="0" err="1"/>
                        <a:t>month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Pre/post </a:t>
                      </a:r>
                      <a:r>
                        <a:rPr lang="fr-FR" dirty="0" err="1"/>
                        <a:t>campaign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Number</a:t>
                      </a:r>
                      <a:r>
                        <a:rPr lang="fr-FR" dirty="0"/>
                        <a:t> of new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Total </a:t>
                      </a:r>
                      <a:r>
                        <a:rPr lang="fr-FR" dirty="0" err="1"/>
                        <a:t>number</a:t>
                      </a:r>
                      <a:r>
                        <a:rPr lang="fr-FR" dirty="0"/>
                        <a:t> of patients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70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pre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36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2023 / Jan – </a:t>
                      </a:r>
                      <a:r>
                        <a:rPr lang="fr-FR" dirty="0" err="1"/>
                        <a:t>Nov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Campaign March – June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425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316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A82DD-9046-46DD-974C-33B3874E0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0" y="365125"/>
            <a:ext cx="4698459" cy="889743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Challenges and lessons learnt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98288-CF10-48AB-95A3-2A956DB28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9" r="8446"/>
          <a:stretch/>
        </p:blipFill>
        <p:spPr>
          <a:xfrm>
            <a:off x="6351290" y="-33235"/>
            <a:ext cx="584071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2F0405E-28CF-4BF7-A1DF-D294A8BA5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296" y="1800316"/>
            <a:ext cx="6726554" cy="34738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Challenges: </a:t>
            </a:r>
          </a:p>
          <a:p>
            <a:r>
              <a:rPr lang="en-US" sz="2400" dirty="0"/>
              <a:t>Engage experts by experience </a:t>
            </a:r>
          </a:p>
          <a:p>
            <a:r>
              <a:rPr lang="en-US" sz="2400" dirty="0"/>
              <a:t>Little cooperation between stakeholders</a:t>
            </a:r>
          </a:p>
          <a:p>
            <a:pPr marL="0" indent="0">
              <a:buNone/>
            </a:pPr>
            <a:r>
              <a:rPr lang="en-US" sz="2400" b="1" dirty="0"/>
              <a:t>Lessons learnt : </a:t>
            </a:r>
          </a:p>
          <a:p>
            <a:r>
              <a:rPr lang="en-US" sz="2400" dirty="0"/>
              <a:t>Importance of cultural adaptation of interventions</a:t>
            </a:r>
          </a:p>
          <a:p>
            <a:r>
              <a:rPr lang="en-US" sz="2400" dirty="0"/>
              <a:t>Importance to “touch participants emotionally” to make an impact</a:t>
            </a:r>
          </a:p>
          <a:p>
            <a:r>
              <a:rPr lang="en-US" sz="2400" dirty="0"/>
              <a:t>Expert by experience should be able to interact with participants </a:t>
            </a:r>
          </a:p>
          <a:p>
            <a:r>
              <a:rPr lang="en-US" sz="2400" dirty="0"/>
              <a:t>Necessity to involve different stakeholders, including past participants, to ensure sustainability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B392AC-AB80-4A81-A7B2-35ED387E8999}"/>
              </a:ext>
            </a:extLst>
          </p:cNvPr>
          <p:cNvCxnSpPr>
            <a:cxnSpLocks/>
          </p:cNvCxnSpPr>
          <p:nvPr/>
        </p:nvCxnSpPr>
        <p:spPr>
          <a:xfrm>
            <a:off x="739302" y="1391055"/>
            <a:ext cx="4406630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074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C1DFAD-23E4-FE99-572C-AFB139F77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4AD4A8-1269-74BA-FBD2-C798D1C0B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8724" y="2933699"/>
            <a:ext cx="3086099" cy="324326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1800" dirty="0"/>
              <a:t>Uta Ouali, </a:t>
            </a:r>
          </a:p>
          <a:p>
            <a:pPr marL="0" indent="0">
              <a:buNone/>
            </a:pPr>
            <a:r>
              <a:rPr lang="fr-FR" sz="1800" dirty="0" err="1"/>
              <a:t>Medical</a:t>
            </a:r>
            <a:r>
              <a:rPr lang="fr-FR" sz="1800" dirty="0"/>
              <a:t> </a:t>
            </a:r>
            <a:r>
              <a:rPr lang="fr-FR" sz="1800" dirty="0" err="1"/>
              <a:t>School</a:t>
            </a:r>
            <a:r>
              <a:rPr lang="fr-FR" sz="1800" dirty="0"/>
              <a:t> of Tunis,</a:t>
            </a:r>
          </a:p>
          <a:p>
            <a:pPr marL="0" indent="0">
              <a:buNone/>
            </a:pPr>
            <a:r>
              <a:rPr lang="fr-FR" sz="1800" dirty="0" err="1"/>
              <a:t>University</a:t>
            </a:r>
            <a:r>
              <a:rPr lang="fr-FR" sz="1800" dirty="0"/>
              <a:t> of Tunis El Manar</a:t>
            </a:r>
          </a:p>
          <a:p>
            <a:pPr marL="0" indent="0">
              <a:buNone/>
            </a:pPr>
            <a:r>
              <a:rPr lang="fr-FR" sz="1800" dirty="0" err="1"/>
              <a:t>Department</a:t>
            </a:r>
            <a:r>
              <a:rPr lang="fr-FR" sz="1800" dirty="0"/>
              <a:t> Psychiatrie A</a:t>
            </a:r>
          </a:p>
          <a:p>
            <a:pPr marL="0" indent="0">
              <a:buNone/>
            </a:pPr>
            <a:r>
              <a:rPr lang="fr-FR" sz="1800" dirty="0" err="1"/>
              <a:t>Razi</a:t>
            </a:r>
            <a:r>
              <a:rPr lang="fr-FR" sz="1800" dirty="0"/>
              <a:t> Hospital La </a:t>
            </a:r>
            <a:r>
              <a:rPr lang="fr-FR" sz="1800" dirty="0" err="1"/>
              <a:t>Manouba</a:t>
            </a:r>
            <a:r>
              <a:rPr lang="fr-FR" sz="1800" dirty="0"/>
              <a:t>, </a:t>
            </a:r>
          </a:p>
          <a:p>
            <a:pPr marL="0" indent="0">
              <a:buNone/>
            </a:pPr>
            <a:r>
              <a:rPr lang="fr-FR" sz="1800" dirty="0" err="1"/>
              <a:t>Tunisia</a:t>
            </a:r>
            <a:r>
              <a:rPr lang="fr-FR" sz="1800" dirty="0"/>
              <a:t> </a:t>
            </a:r>
          </a:p>
          <a:p>
            <a:pPr marL="0" indent="0">
              <a:buNone/>
            </a:pPr>
            <a:r>
              <a:rPr lang="fr-FR" sz="1800" dirty="0">
                <a:hlinkClick r:id="rId2"/>
              </a:rPr>
              <a:t>uta.ouali@gmail.com</a:t>
            </a:r>
            <a:endParaRPr lang="fr-FR" sz="1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EF64EA-686A-56A4-4A33-6439FC1F0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533400"/>
            <a:ext cx="7721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67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AC5806-78E5-469B-93EF-AD12213F2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" r="9118"/>
          <a:stretch/>
        </p:blipFill>
        <p:spPr>
          <a:xfrm>
            <a:off x="5016690" y="1336830"/>
            <a:ext cx="7039386" cy="4320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579CD-CAF0-4B84-8BF6-78B5CF9E1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INDIGO-Partnership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33E33-CA23-451A-B7D6-518D3B3CD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967" y="2256745"/>
            <a:ext cx="4754880" cy="39519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Develop and implement interventions to reduce stigma in LMIC’s</a:t>
            </a:r>
          </a:p>
          <a:p>
            <a:r>
              <a:rPr lang="en-US" dirty="0"/>
              <a:t>Knowledge Transfer</a:t>
            </a:r>
          </a:p>
          <a:p>
            <a:r>
              <a:rPr lang="en-US" dirty="0"/>
              <a:t>Research capacity development </a:t>
            </a:r>
          </a:p>
          <a:p>
            <a:r>
              <a:rPr lang="en-US" dirty="0"/>
              <a:t>Interventions in:</a:t>
            </a:r>
          </a:p>
          <a:p>
            <a:pPr lvl="1"/>
            <a:r>
              <a:rPr lang="en-US" dirty="0"/>
              <a:t>Primary care (PRIMARY)</a:t>
            </a:r>
          </a:p>
          <a:p>
            <a:pPr lvl="1"/>
            <a:r>
              <a:rPr lang="en-US" dirty="0"/>
              <a:t>Mental health services (READ)</a:t>
            </a:r>
          </a:p>
          <a:p>
            <a:pPr lvl="1"/>
            <a:r>
              <a:rPr lang="en-US" b="1" dirty="0"/>
              <a:t>Community (LOCAL)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B514514-D6A7-3E57-AFEE-3AC12AA4B9B1}"/>
              </a:ext>
            </a:extLst>
          </p:cNvPr>
          <p:cNvSpPr txBox="1"/>
          <p:nvPr/>
        </p:nvSpPr>
        <p:spPr>
          <a:xfrm>
            <a:off x="8307977" y="5657688"/>
            <a:ext cx="3148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Project </a:t>
            </a:r>
            <a:r>
              <a:rPr lang="fr-FR" dirty="0" err="1"/>
              <a:t>financed</a:t>
            </a:r>
            <a:r>
              <a:rPr lang="fr-FR" dirty="0"/>
              <a:t> by a </a:t>
            </a:r>
            <a:r>
              <a:rPr lang="fr-FR" dirty="0" err="1"/>
              <a:t>grant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MRC UK 2018-2024</a:t>
            </a:r>
          </a:p>
        </p:txBody>
      </p:sp>
    </p:spTree>
    <p:extLst>
      <p:ext uri="{BB962C8B-B14F-4D97-AF65-F5344CB8AC3E}">
        <p14:creationId xmlns:p14="http://schemas.microsoft.com/office/powerpoint/2010/main" val="923020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04800E-90ED-CC3C-7696-BFCBD9207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INDIGO-LOCAL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74D398D-ACC3-E25E-E0D4-600616A2BB2C}"/>
              </a:ext>
            </a:extLst>
          </p:cNvPr>
          <p:cNvSpPr/>
          <p:nvPr/>
        </p:nvSpPr>
        <p:spPr>
          <a:xfrm>
            <a:off x="7162802" y="976179"/>
            <a:ext cx="4190997" cy="116153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Training of </a:t>
            </a:r>
            <a:r>
              <a:rPr lang="fr-FR" dirty="0" err="1"/>
              <a:t>primary</a:t>
            </a:r>
            <a:r>
              <a:rPr lang="fr-FR" dirty="0"/>
              <a:t> </a:t>
            </a:r>
            <a:r>
              <a:rPr lang="fr-FR" dirty="0" err="1"/>
              <a:t>health</a:t>
            </a:r>
            <a:r>
              <a:rPr lang="fr-FR" dirty="0"/>
              <a:t> care </a:t>
            </a:r>
            <a:r>
              <a:rPr lang="fr-FR" dirty="0" err="1"/>
              <a:t>professionals</a:t>
            </a:r>
            <a:r>
              <a:rPr lang="fr-FR" dirty="0"/>
              <a:t> in mental </a:t>
            </a:r>
            <a:r>
              <a:rPr lang="fr-FR" dirty="0" err="1"/>
              <a:t>health</a:t>
            </a:r>
            <a:r>
              <a:rPr lang="fr-FR" dirty="0"/>
              <a:t> and stigma </a:t>
            </a:r>
            <a:r>
              <a:rPr lang="fr-FR" dirty="0" err="1"/>
              <a:t>reduction</a:t>
            </a:r>
            <a:r>
              <a:rPr lang="fr-FR" dirty="0"/>
              <a:t> (INDIGO-PRIMARY)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6E6E0FF-E174-F8B8-E8BA-F82A31D538E7}"/>
              </a:ext>
            </a:extLst>
          </p:cNvPr>
          <p:cNvSpPr/>
          <p:nvPr/>
        </p:nvSpPr>
        <p:spPr>
          <a:xfrm>
            <a:off x="5770605" y="2792625"/>
            <a:ext cx="5583194" cy="8155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Local stakeholder group workshop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3E9448-2551-77AC-1567-CE23B1FB61F9}"/>
              </a:ext>
            </a:extLst>
          </p:cNvPr>
          <p:cNvSpPr txBox="1"/>
          <p:nvPr/>
        </p:nvSpPr>
        <p:spPr>
          <a:xfrm>
            <a:off x="271848" y="2051222"/>
            <a:ext cx="475735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Aims : 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To develop an intervention toolkit for a local area public awareness program designed to increase referrals of people with mental illness for assessment and treatment.</a:t>
            </a:r>
          </a:p>
          <a:p>
            <a:pPr marL="342900" indent="-342900">
              <a:buAutoNum type="arabicPeriod"/>
            </a:pPr>
            <a:r>
              <a:rPr lang="en-US" sz="2400" dirty="0"/>
              <a:t>Pilot Indigo Local in a small proof of principle platform activity</a:t>
            </a:r>
          </a:p>
          <a:p>
            <a:endParaRPr lang="en-US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A85FBA2-57C5-EF9C-5709-A81D321C6656}"/>
              </a:ext>
            </a:extLst>
          </p:cNvPr>
          <p:cNvSpPr/>
          <p:nvPr/>
        </p:nvSpPr>
        <p:spPr>
          <a:xfrm>
            <a:off x="5770605" y="4053013"/>
            <a:ext cx="5583194" cy="8053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Workshop for </a:t>
            </a:r>
            <a:r>
              <a:rPr lang="fr-FR" dirty="0" err="1"/>
              <a:t>members</a:t>
            </a:r>
            <a:r>
              <a:rPr lang="fr-FR" dirty="0"/>
              <a:t> of the local </a:t>
            </a:r>
            <a:r>
              <a:rPr lang="fr-FR" dirty="0" err="1"/>
              <a:t>community</a:t>
            </a:r>
            <a:r>
              <a:rPr lang="fr-FR" dirty="0"/>
              <a:t>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ADACD2F-F442-5C54-8875-45F3A0E3F333}"/>
              </a:ext>
            </a:extLst>
          </p:cNvPr>
          <p:cNvSpPr/>
          <p:nvPr/>
        </p:nvSpPr>
        <p:spPr>
          <a:xfrm>
            <a:off x="5770605" y="5290878"/>
            <a:ext cx="5583194" cy="120877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Local area public </a:t>
            </a:r>
            <a:r>
              <a:rPr lang="fr-FR" b="1" dirty="0" err="1">
                <a:solidFill>
                  <a:schemeClr val="bg1"/>
                </a:solidFill>
              </a:rPr>
              <a:t>awareness</a:t>
            </a:r>
            <a:r>
              <a:rPr lang="fr-FR" b="1" dirty="0">
                <a:solidFill>
                  <a:schemeClr val="bg1"/>
                </a:solidFill>
              </a:rPr>
              <a:t> program in MH: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Events </a:t>
            </a:r>
            <a:r>
              <a:rPr lang="fr-FR" b="1" dirty="0" err="1">
                <a:solidFill>
                  <a:schemeClr val="bg1"/>
                </a:solidFill>
              </a:rPr>
              <a:t>within</a:t>
            </a:r>
            <a:r>
              <a:rPr lang="fr-FR" b="1" dirty="0">
                <a:solidFill>
                  <a:schemeClr val="bg1"/>
                </a:solidFill>
              </a:rPr>
              <a:t> the </a:t>
            </a:r>
            <a:r>
              <a:rPr lang="fr-FR" b="1" dirty="0" err="1">
                <a:solidFill>
                  <a:schemeClr val="bg1"/>
                </a:solidFill>
              </a:rPr>
              <a:t>community</a:t>
            </a:r>
            <a:endParaRPr lang="fr-FR" b="1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Local media </a:t>
            </a:r>
            <a:r>
              <a:rPr lang="fr-FR" b="1" dirty="0" err="1">
                <a:solidFill>
                  <a:schemeClr val="bg1"/>
                </a:solidFill>
              </a:rPr>
              <a:t>campaign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D1EF0A90-39C2-8EF6-75A9-52B12A099599}"/>
              </a:ext>
            </a:extLst>
          </p:cNvPr>
          <p:cNvSpPr/>
          <p:nvPr/>
        </p:nvSpPr>
        <p:spPr>
          <a:xfrm>
            <a:off x="8892540" y="2301742"/>
            <a:ext cx="731520" cy="38100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95CC50B6-3C94-6CAC-BBA4-4B5B24C196D5}"/>
              </a:ext>
            </a:extLst>
          </p:cNvPr>
          <p:cNvSpPr/>
          <p:nvPr/>
        </p:nvSpPr>
        <p:spPr>
          <a:xfrm>
            <a:off x="8862060" y="3657564"/>
            <a:ext cx="731520" cy="38100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F2299846-ACA0-BB4F-4D9B-BF68E8F22282}"/>
              </a:ext>
            </a:extLst>
          </p:cNvPr>
          <p:cNvSpPr/>
          <p:nvPr/>
        </p:nvSpPr>
        <p:spPr>
          <a:xfrm>
            <a:off x="8862060" y="4907782"/>
            <a:ext cx="731520" cy="38100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138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5E8C03-4AEF-6A7F-23A3-7D1A8251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7" y="365125"/>
            <a:ext cx="10515600" cy="1325563"/>
          </a:xfrm>
        </p:spPr>
        <p:txBody>
          <a:bodyPr/>
          <a:lstStyle/>
          <a:p>
            <a:r>
              <a:rPr lang="fr-FR" dirty="0"/>
              <a:t>INDIGO-</a:t>
            </a:r>
            <a:r>
              <a:rPr lang="fr-FR" dirty="0" err="1"/>
              <a:t>Primary</a:t>
            </a:r>
            <a:r>
              <a:rPr lang="fr-FR" dirty="0"/>
              <a:t> and Local </a:t>
            </a:r>
            <a:br>
              <a:rPr lang="fr-FR" dirty="0"/>
            </a:br>
            <a:r>
              <a:rPr lang="fr-FR" dirty="0"/>
              <a:t>Site </a:t>
            </a:r>
            <a:r>
              <a:rPr lang="fr-FR" dirty="0" err="1"/>
              <a:t>Testour</a:t>
            </a:r>
            <a:endParaRPr lang="fr-FR" dirty="0"/>
          </a:p>
        </p:txBody>
      </p:sp>
      <p:pic>
        <p:nvPicPr>
          <p:cNvPr id="5" name="Espace réservé du contenu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C4A2B621-ECC5-EC49-6815-E4A899F38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846890"/>
            <a:ext cx="6677245" cy="4351338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185D490-9B49-51DB-ABC9-5A4B6BAF74E2}"/>
              </a:ext>
            </a:extLst>
          </p:cNvPr>
          <p:cNvSpPr/>
          <p:nvPr/>
        </p:nvSpPr>
        <p:spPr>
          <a:xfrm>
            <a:off x="2805830" y="4171167"/>
            <a:ext cx="601249" cy="350729"/>
          </a:xfrm>
          <a:prstGeom prst="ellipse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AF2068-E273-7CE7-321D-A9DAB4D9F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64" y="309774"/>
            <a:ext cx="3334797" cy="2501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01D786A-3667-6789-4CB9-7A64A1BBA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427" y="4346531"/>
            <a:ext cx="3361672" cy="2383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0E8104-49C9-70C7-856B-CA8CA4444B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620"/>
          <a:stretch/>
        </p:blipFill>
        <p:spPr>
          <a:xfrm>
            <a:off x="5902302" y="2511469"/>
            <a:ext cx="3226284" cy="2348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7611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A0A8AF-9882-B8DE-E39C-055695A4D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117"/>
            <a:ext cx="4099560" cy="1306921"/>
          </a:xfrm>
        </p:spPr>
        <p:txBody>
          <a:bodyPr/>
          <a:lstStyle/>
          <a:p>
            <a:r>
              <a:rPr lang="fr-FR" dirty="0"/>
              <a:t>INDIGO-</a:t>
            </a:r>
            <a:r>
              <a:rPr lang="fr-FR" dirty="0" err="1"/>
              <a:t>Primary</a:t>
            </a:r>
            <a:endParaRPr lang="fr-FR" dirty="0"/>
          </a:p>
        </p:txBody>
      </p:sp>
      <p:pic>
        <p:nvPicPr>
          <p:cNvPr id="5" name="Espace réservé du contenu 4" descr="Une image contenant texte, plafond, intérieur, mur&#10;&#10;Description générée automatiquement">
            <a:extLst>
              <a:ext uri="{FF2B5EF4-FFF2-40B4-BE49-F238E27FC236}">
                <a16:creationId xmlns:a16="http://schemas.microsoft.com/office/drawing/2014/main" id="{1871A9C8-3A01-AC42-8FA0-2C33D2399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5" t="35127" r="22135" b="7672"/>
          <a:stretch/>
        </p:blipFill>
        <p:spPr>
          <a:xfrm>
            <a:off x="7771176" y="2170176"/>
            <a:ext cx="4042872" cy="2990005"/>
          </a:xfrm>
          <a:ln w="25400">
            <a:solidFill>
              <a:schemeClr val="bg1">
                <a:alpha val="92000"/>
              </a:schemeClr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2A5AEB-07A8-45F8-FACF-A9B717C59133}"/>
              </a:ext>
            </a:extLst>
          </p:cNvPr>
          <p:cNvSpPr txBox="1"/>
          <p:nvPr/>
        </p:nvSpPr>
        <p:spPr>
          <a:xfrm>
            <a:off x="239474" y="1970735"/>
            <a:ext cx="3931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17 PHC </a:t>
            </a:r>
            <a:r>
              <a:rPr lang="fr-FR" sz="2800" dirty="0" err="1"/>
              <a:t>professionals</a:t>
            </a:r>
            <a:endParaRPr lang="fr-FR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3-day training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err="1"/>
              <a:t>Modified</a:t>
            </a:r>
            <a:r>
              <a:rPr lang="fr-FR" sz="2800" dirty="0"/>
              <a:t> </a:t>
            </a:r>
            <a:r>
              <a:rPr lang="fr-FR" sz="2800" dirty="0" err="1"/>
              <a:t>mh</a:t>
            </a:r>
            <a:r>
              <a:rPr lang="fr-FR" sz="2800" dirty="0"/>
              <a:t>-GAP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 err="1"/>
              <a:t>Role</a:t>
            </a:r>
            <a:r>
              <a:rPr lang="fr-FR" sz="2800" dirty="0"/>
              <a:t> </a:t>
            </a:r>
            <a:r>
              <a:rPr lang="fr-FR" sz="2800" dirty="0" err="1"/>
              <a:t>plays</a:t>
            </a:r>
            <a:endParaRPr lang="fr-FR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 err="1"/>
              <a:t>Clinical</a:t>
            </a:r>
            <a:r>
              <a:rPr lang="fr-FR" sz="2800" dirty="0"/>
              <a:t> cases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 err="1"/>
              <a:t>Recovery</a:t>
            </a:r>
            <a:r>
              <a:rPr lang="fr-FR" sz="2800" dirty="0"/>
              <a:t> story by expert by </a:t>
            </a:r>
            <a:r>
              <a:rPr lang="fr-FR" sz="2800" dirty="0" err="1"/>
              <a:t>experience</a:t>
            </a:r>
            <a:r>
              <a:rPr lang="fr-FR" sz="2800" dirty="0"/>
              <a:t>,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 err="1"/>
              <a:t>Inspirational</a:t>
            </a:r>
            <a:r>
              <a:rPr lang="fr-FR" sz="2800" dirty="0"/>
              <a:t> figure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58327B7-F735-EC26-A814-C69571E87C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4" t="22987" r="27190" b="9340"/>
          <a:stretch/>
        </p:blipFill>
        <p:spPr>
          <a:xfrm>
            <a:off x="5118871" y="565772"/>
            <a:ext cx="2999273" cy="226409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A75615-80D3-F986-A2E3-AA6C35077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635" y="4351891"/>
            <a:ext cx="3546777" cy="212988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51456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personne, intérieur, plafond&#10;&#10;Description générée automatiquement">
            <a:extLst>
              <a:ext uri="{FF2B5EF4-FFF2-40B4-BE49-F238E27FC236}">
                <a16:creationId xmlns:a16="http://schemas.microsoft.com/office/drawing/2014/main" id="{0DAE7FA0-663F-4139-F249-E0A7AE2F4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9"/>
          <a:stretch/>
        </p:blipFill>
        <p:spPr>
          <a:xfrm>
            <a:off x="364706" y="873058"/>
            <a:ext cx="4865528" cy="4156142"/>
          </a:xfrm>
        </p:spPr>
      </p:pic>
      <p:pic>
        <p:nvPicPr>
          <p:cNvPr id="7" name="Image 6" descr="Une image contenant personne, posant, groupe, debout&#10;&#10;Description générée automatiquement">
            <a:extLst>
              <a:ext uri="{FF2B5EF4-FFF2-40B4-BE49-F238E27FC236}">
                <a16:creationId xmlns:a16="http://schemas.microsoft.com/office/drawing/2014/main" id="{9D41D560-88BE-246C-9379-E9FCD1622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10" y="1853788"/>
            <a:ext cx="6344478" cy="4758358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52BE2AE0-A4F9-4853-72F5-7F6A94DCB32B}"/>
              </a:ext>
            </a:extLst>
          </p:cNvPr>
          <p:cNvSpPr/>
          <p:nvPr/>
        </p:nvSpPr>
        <p:spPr>
          <a:xfrm>
            <a:off x="3097906" y="5029200"/>
            <a:ext cx="2856322" cy="140600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</a:t>
            </a:r>
            <a:r>
              <a:rPr lang="fr-FR" dirty="0" err="1"/>
              <a:t>glad</a:t>
            </a:r>
            <a:r>
              <a:rPr lang="fr-FR" dirty="0"/>
              <a:t> to have </a:t>
            </a:r>
            <a:r>
              <a:rPr lang="fr-FR" dirty="0" err="1"/>
              <a:t>learned</a:t>
            </a:r>
            <a:r>
              <a:rPr lang="fr-FR" dirty="0"/>
              <a:t> how to </a:t>
            </a:r>
            <a:r>
              <a:rPr lang="fr-FR" dirty="0" err="1"/>
              <a:t>approach</a:t>
            </a:r>
            <a:r>
              <a:rPr lang="fr-FR" dirty="0"/>
              <a:t> a patient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suicidal</a:t>
            </a:r>
            <a:r>
              <a:rPr lang="fr-FR" dirty="0"/>
              <a:t> </a:t>
            </a:r>
            <a:r>
              <a:rPr lang="fr-FR" dirty="0" err="1"/>
              <a:t>ideas</a:t>
            </a:r>
            <a:r>
              <a:rPr lang="fr-FR" dirty="0"/>
              <a:t>. </a:t>
            </a:r>
          </a:p>
        </p:txBody>
      </p:sp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id="{2B86EF3C-61A8-AC95-9900-A81571A8057E}"/>
              </a:ext>
            </a:extLst>
          </p:cNvPr>
          <p:cNvSpPr/>
          <p:nvPr/>
        </p:nvSpPr>
        <p:spPr>
          <a:xfrm>
            <a:off x="5230234" y="686138"/>
            <a:ext cx="2311885" cy="1765231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 </a:t>
            </a:r>
            <a:r>
              <a:rPr lang="fr-FR" dirty="0" err="1"/>
              <a:t>did</a:t>
            </a:r>
            <a:r>
              <a:rPr lang="fr-FR" dirty="0"/>
              <a:t> not know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listen</a:t>
            </a:r>
            <a:r>
              <a:rPr lang="fr-FR" dirty="0"/>
              <a:t> to the patient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a </a:t>
            </a:r>
            <a:r>
              <a:rPr lang="fr-FR" dirty="0" err="1"/>
              <a:t>form</a:t>
            </a:r>
            <a:r>
              <a:rPr lang="fr-FR" dirty="0"/>
              <a:t> of </a:t>
            </a:r>
            <a:r>
              <a:rPr lang="fr-FR" dirty="0" err="1"/>
              <a:t>treatment</a:t>
            </a:r>
            <a:r>
              <a:rPr lang="fr-FR" dirty="0"/>
              <a:t> in </a:t>
            </a:r>
            <a:r>
              <a:rPr lang="fr-FR" dirty="0" err="1"/>
              <a:t>itself</a:t>
            </a:r>
            <a:r>
              <a:rPr lang="fr-FR" dirty="0"/>
              <a:t>. </a:t>
            </a:r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id="{A23D4678-569F-6756-0BEC-6FA914788AA8}"/>
              </a:ext>
            </a:extLst>
          </p:cNvPr>
          <p:cNvSpPr/>
          <p:nvPr/>
        </p:nvSpPr>
        <p:spPr>
          <a:xfrm>
            <a:off x="315997" y="4537956"/>
            <a:ext cx="2639506" cy="152007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 </a:t>
            </a:r>
            <a:r>
              <a:rPr lang="fr-FR" dirty="0" err="1"/>
              <a:t>truly</a:t>
            </a:r>
            <a:r>
              <a:rPr lang="fr-FR" dirty="0"/>
              <a:t> </a:t>
            </a:r>
            <a:r>
              <a:rPr lang="fr-FR" dirty="0" err="1"/>
              <a:t>believed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advising</a:t>
            </a:r>
            <a:r>
              <a:rPr lang="fr-FR" dirty="0"/>
              <a:t> </a:t>
            </a:r>
            <a:r>
              <a:rPr lang="fr-FR" dirty="0" err="1"/>
              <a:t>somebody</a:t>
            </a:r>
            <a:r>
              <a:rPr lang="fr-FR" dirty="0"/>
              <a:t> to look at the </a:t>
            </a:r>
            <a:r>
              <a:rPr lang="fr-FR" dirty="0" err="1"/>
              <a:t>blue</a:t>
            </a:r>
            <a:r>
              <a:rPr lang="fr-FR" dirty="0"/>
              <a:t> sky and the </a:t>
            </a:r>
            <a:r>
              <a:rPr lang="fr-FR" dirty="0" err="1"/>
              <a:t>sun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improve</a:t>
            </a:r>
            <a:r>
              <a:rPr lang="fr-FR" dirty="0"/>
              <a:t>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depression</a:t>
            </a:r>
            <a:r>
              <a:rPr lang="fr-FR" dirty="0"/>
              <a:t>. </a:t>
            </a:r>
          </a:p>
        </p:txBody>
      </p:sp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07F82EC0-D843-1217-064C-7CA280DA9047}"/>
              </a:ext>
            </a:extLst>
          </p:cNvPr>
          <p:cNvSpPr/>
          <p:nvPr/>
        </p:nvSpPr>
        <p:spPr>
          <a:xfrm>
            <a:off x="9056451" y="525294"/>
            <a:ext cx="2762655" cy="147860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It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great</a:t>
            </a:r>
            <a:r>
              <a:rPr lang="fr-FR" dirty="0"/>
              <a:t> to have </a:t>
            </a:r>
            <a:r>
              <a:rPr lang="fr-FR" dirty="0" err="1"/>
              <a:t>seen</a:t>
            </a:r>
            <a:r>
              <a:rPr lang="fr-FR" dirty="0"/>
              <a:t> the </a:t>
            </a:r>
            <a:r>
              <a:rPr lang="fr-FR" dirty="0" err="1"/>
              <a:t>difference</a:t>
            </a:r>
            <a:r>
              <a:rPr lang="fr-FR" dirty="0"/>
              <a:t> in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and </a:t>
            </a:r>
            <a:r>
              <a:rPr lang="fr-FR" dirty="0" err="1"/>
              <a:t>after</a:t>
            </a:r>
            <a:r>
              <a:rPr lang="fr-FR" dirty="0"/>
              <a:t> the training by </a:t>
            </a:r>
            <a:r>
              <a:rPr lang="fr-FR" dirty="0" err="1"/>
              <a:t>doing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roleplays</a:t>
            </a:r>
            <a:r>
              <a:rPr lang="fr-FR" dirty="0"/>
              <a:t>. </a:t>
            </a:r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DD692FB1-7C73-0A1C-F115-389EDEF721D6}"/>
              </a:ext>
            </a:extLst>
          </p:cNvPr>
          <p:cNvSpPr/>
          <p:nvPr/>
        </p:nvSpPr>
        <p:spPr>
          <a:xfrm>
            <a:off x="315996" y="141389"/>
            <a:ext cx="3399906" cy="126912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specifically</a:t>
            </a:r>
            <a:r>
              <a:rPr lang="fr-FR" dirty="0"/>
              <a:t> </a:t>
            </a:r>
            <a:r>
              <a:rPr lang="fr-FR" dirty="0" err="1"/>
              <a:t>appreciated</a:t>
            </a:r>
            <a:r>
              <a:rPr lang="fr-FR" dirty="0"/>
              <a:t> the </a:t>
            </a:r>
            <a:r>
              <a:rPr lang="fr-FR" dirty="0" err="1"/>
              <a:t>videos</a:t>
            </a:r>
            <a:r>
              <a:rPr lang="fr-FR" dirty="0"/>
              <a:t> on mental </a:t>
            </a:r>
            <a:r>
              <a:rPr lang="fr-FR" dirty="0" err="1"/>
              <a:t>health</a:t>
            </a:r>
            <a:r>
              <a:rPr lang="fr-FR" dirty="0"/>
              <a:t> and the story of the expert by </a:t>
            </a:r>
            <a:r>
              <a:rPr lang="fr-FR" dirty="0" err="1"/>
              <a:t>experience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18874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3B3739-0163-1E61-7C30-71B104916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INDIGO-Local: Community workshop</a:t>
            </a:r>
          </a:p>
        </p:txBody>
      </p:sp>
      <p:pic>
        <p:nvPicPr>
          <p:cNvPr id="7" name="Image 6" descr="Une image contenant texte, intérieur, plafond, mur&#10;&#10;Description générée automatiquement">
            <a:extLst>
              <a:ext uri="{FF2B5EF4-FFF2-40B4-BE49-F238E27FC236}">
                <a16:creationId xmlns:a16="http://schemas.microsoft.com/office/drawing/2014/main" id="{4149D94F-827B-5BA7-774F-27B3527ED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8" b="2077"/>
          <a:stretch/>
        </p:blipFill>
        <p:spPr>
          <a:xfrm>
            <a:off x="6096000" y="3174274"/>
            <a:ext cx="5528931" cy="3137626"/>
          </a:xfrm>
          <a:prstGeom prst="rect">
            <a:avLst/>
          </a:prstGeo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1569B981-4574-F06F-AF1D-6C5F42FDE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63491" cy="1988729"/>
          </a:xfrm>
        </p:spPr>
        <p:txBody>
          <a:bodyPr>
            <a:normAutofit/>
          </a:bodyPr>
          <a:lstStyle/>
          <a:p>
            <a:r>
              <a:rPr lang="fr-FR" sz="2000" dirty="0"/>
              <a:t>19 </a:t>
            </a:r>
            <a:r>
              <a:rPr lang="fr-FR" sz="2000" dirty="0" err="1"/>
              <a:t>members</a:t>
            </a:r>
            <a:r>
              <a:rPr lang="fr-FR" sz="2000" dirty="0"/>
              <a:t> of the </a:t>
            </a:r>
            <a:r>
              <a:rPr lang="fr-FR" sz="2000" dirty="0" err="1"/>
              <a:t>community</a:t>
            </a:r>
            <a:r>
              <a:rPr lang="fr-FR" sz="2000" dirty="0"/>
              <a:t> of </a:t>
            </a:r>
            <a:r>
              <a:rPr lang="fr-FR" sz="2000" dirty="0" err="1"/>
              <a:t>Testour</a:t>
            </a:r>
            <a:endParaRPr lang="fr-FR" sz="2000" dirty="0"/>
          </a:p>
          <a:p>
            <a:r>
              <a:rPr lang="fr-FR" sz="2000" dirty="0"/>
              <a:t>3 </a:t>
            </a:r>
            <a:r>
              <a:rPr lang="fr-FR" sz="2000" dirty="0" err="1"/>
              <a:t>days</a:t>
            </a:r>
            <a:r>
              <a:rPr lang="fr-FR" sz="2000" dirty="0"/>
              <a:t> of training in </a:t>
            </a:r>
            <a:r>
              <a:rPr lang="fr-FR" sz="2000" dirty="0" err="1"/>
              <a:t>Feb</a:t>
            </a:r>
            <a:r>
              <a:rPr lang="fr-FR" sz="2000"/>
              <a:t> 2023</a:t>
            </a:r>
            <a:endParaRPr lang="fr-FR" sz="2000" dirty="0"/>
          </a:p>
          <a:p>
            <a:r>
              <a:rPr lang="fr-FR" sz="2000" dirty="0"/>
              <a:t>Mental </a:t>
            </a:r>
            <a:r>
              <a:rPr lang="fr-FR" sz="2000" dirty="0" err="1"/>
              <a:t>Health</a:t>
            </a:r>
            <a:r>
              <a:rPr lang="fr-FR" sz="2000" dirty="0"/>
              <a:t> and mental </a:t>
            </a:r>
            <a:r>
              <a:rPr lang="fr-FR" sz="2000" dirty="0" err="1"/>
              <a:t>illness</a:t>
            </a:r>
            <a:endParaRPr lang="fr-FR" sz="2000" dirty="0"/>
          </a:p>
          <a:p>
            <a:r>
              <a:rPr lang="fr-FR" sz="2000" dirty="0"/>
              <a:t>Mental </a:t>
            </a:r>
            <a:r>
              <a:rPr lang="fr-FR" sz="2000" dirty="0" err="1"/>
              <a:t>Health</a:t>
            </a:r>
            <a:r>
              <a:rPr lang="fr-FR" sz="2000" dirty="0"/>
              <a:t> stigma</a:t>
            </a:r>
          </a:p>
          <a:p>
            <a:r>
              <a:rPr lang="fr-FR" sz="2000" dirty="0"/>
              <a:t>Actions to </a:t>
            </a:r>
            <a:r>
              <a:rPr lang="fr-FR" sz="2000" dirty="0" err="1"/>
              <a:t>reduce</a:t>
            </a:r>
            <a:r>
              <a:rPr lang="fr-FR" sz="2000" dirty="0"/>
              <a:t> stigma in the </a:t>
            </a:r>
            <a:r>
              <a:rPr lang="fr-FR" sz="2000" dirty="0" err="1"/>
              <a:t>community</a:t>
            </a:r>
            <a:endParaRPr lang="fr-FR" sz="20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09BA397-4868-A8DF-BD20-D5D95121C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329"/>
          <a:stretch/>
        </p:blipFill>
        <p:spPr>
          <a:xfrm>
            <a:off x="838200" y="4114800"/>
            <a:ext cx="4674359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3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E1EFDF-68CF-7F64-DB06-F234285F5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808" y="365125"/>
            <a:ext cx="7566991" cy="1960064"/>
          </a:xfrm>
        </p:spPr>
        <p:txBody>
          <a:bodyPr>
            <a:normAutofit/>
          </a:bodyPr>
          <a:lstStyle/>
          <a:p>
            <a:r>
              <a:rPr lang="fr-FR" dirty="0" err="1"/>
              <a:t>Proposing</a:t>
            </a:r>
            <a:r>
              <a:rPr lang="fr-FR" dirty="0"/>
              <a:t> and planning </a:t>
            </a:r>
            <a:r>
              <a:rPr lang="fr-FR" dirty="0" err="1"/>
              <a:t>community</a:t>
            </a:r>
            <a:r>
              <a:rPr lang="fr-FR" dirty="0"/>
              <a:t> </a:t>
            </a:r>
            <a:r>
              <a:rPr lang="fr-FR" dirty="0" err="1"/>
              <a:t>members</a:t>
            </a:r>
            <a:r>
              <a:rPr lang="fr-FR" dirty="0"/>
              <a:t> actions to </a:t>
            </a:r>
            <a:r>
              <a:rPr lang="fr-FR" dirty="0" err="1"/>
              <a:t>reduce</a:t>
            </a:r>
            <a:r>
              <a:rPr lang="fr-FR" dirty="0"/>
              <a:t> stigma</a:t>
            </a:r>
          </a:p>
        </p:txBody>
      </p:sp>
      <p:pic>
        <p:nvPicPr>
          <p:cNvPr id="7" name="Image 6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4C8F3034-C5DC-9AD5-A865-E09AA781D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t="23991" r="-1654" b="3019"/>
          <a:stretch/>
        </p:blipFill>
        <p:spPr>
          <a:xfrm rot="5400000">
            <a:off x="-275250" y="1443398"/>
            <a:ext cx="4635796" cy="2990432"/>
          </a:xfrm>
          <a:prstGeom prst="rect">
            <a:avLst/>
          </a:prstGeom>
        </p:spPr>
      </p:pic>
      <p:pic>
        <p:nvPicPr>
          <p:cNvPr id="9" name="Image 8" descr="Une image contenant texte, personne, intérieur, gens&#10;&#10;Description générée automatiquement">
            <a:extLst>
              <a:ext uri="{FF2B5EF4-FFF2-40B4-BE49-F238E27FC236}">
                <a16:creationId xmlns:a16="http://schemas.microsoft.com/office/drawing/2014/main" id="{672C62B5-CDA3-79C0-91A3-B9CB9DEBB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10" y="3572540"/>
            <a:ext cx="3893780" cy="29203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7BD639-D980-FF31-9FD0-69049626C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505" y="2207795"/>
            <a:ext cx="3893780" cy="292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98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rsonne, posant, groupe, gens&#10;&#10;Description générée automatiquement">
            <a:extLst>
              <a:ext uri="{FF2B5EF4-FFF2-40B4-BE49-F238E27FC236}">
                <a16:creationId xmlns:a16="http://schemas.microsoft.com/office/drawing/2014/main" id="{CCE4CA4E-7F63-08F6-19BE-B6CD5F5C2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16" y="1060443"/>
            <a:ext cx="8741779" cy="5408976"/>
          </a:xfrm>
        </p:spPr>
      </p:pic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F738928B-3548-3A1D-22BE-22A9A7C0DDF0}"/>
              </a:ext>
            </a:extLst>
          </p:cNvPr>
          <p:cNvSpPr/>
          <p:nvPr/>
        </p:nvSpPr>
        <p:spPr>
          <a:xfrm>
            <a:off x="9365233" y="4479211"/>
            <a:ext cx="2637042" cy="1325563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The workshop </a:t>
            </a:r>
            <a:r>
              <a:rPr lang="fr-FR" dirty="0" err="1"/>
              <a:t>helped</a:t>
            </a:r>
            <a:r>
              <a:rPr lang="fr-FR" dirty="0"/>
              <a:t> us to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understand</a:t>
            </a:r>
            <a:r>
              <a:rPr lang="fr-FR" dirty="0"/>
              <a:t> the nature of mental </a:t>
            </a:r>
            <a:r>
              <a:rPr lang="fr-FR" dirty="0" err="1"/>
              <a:t>illness</a:t>
            </a:r>
            <a:r>
              <a:rPr lang="fr-FR" dirty="0"/>
              <a:t>. 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314C9580-6F47-EA5C-4E94-AFBDB518FFD4}"/>
              </a:ext>
            </a:extLst>
          </p:cNvPr>
          <p:cNvSpPr/>
          <p:nvPr/>
        </p:nvSpPr>
        <p:spPr>
          <a:xfrm>
            <a:off x="292536" y="5382099"/>
            <a:ext cx="3005142" cy="121075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We</a:t>
            </a:r>
            <a:r>
              <a:rPr lang="fr-FR" dirty="0"/>
              <a:t> can stigmatise people </a:t>
            </a:r>
            <a:r>
              <a:rPr lang="fr-FR" dirty="0" err="1"/>
              <a:t>with</a:t>
            </a:r>
            <a:r>
              <a:rPr lang="fr-FR" dirty="0"/>
              <a:t> mental </a:t>
            </a:r>
            <a:r>
              <a:rPr lang="fr-FR" dirty="0" err="1"/>
              <a:t>illness</a:t>
            </a:r>
            <a:r>
              <a:rPr lang="fr-FR" dirty="0"/>
              <a:t>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realising</a:t>
            </a:r>
            <a:r>
              <a:rPr lang="fr-FR" dirty="0"/>
              <a:t>. </a:t>
            </a:r>
          </a:p>
        </p:txBody>
      </p:sp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id="{974D74FE-DD7C-D347-906C-B1C30EAD983B}"/>
              </a:ext>
            </a:extLst>
          </p:cNvPr>
          <p:cNvSpPr/>
          <p:nvPr/>
        </p:nvSpPr>
        <p:spPr>
          <a:xfrm>
            <a:off x="9003636" y="579761"/>
            <a:ext cx="2706757" cy="1118681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 </a:t>
            </a:r>
            <a:r>
              <a:rPr lang="fr-FR" dirty="0" err="1"/>
              <a:t>wouldn’t</a:t>
            </a:r>
            <a:r>
              <a:rPr lang="fr-FR" dirty="0"/>
              <a:t> have </a:t>
            </a:r>
            <a:r>
              <a:rPr lang="fr-FR" dirty="0" err="1"/>
              <a:t>thought</a:t>
            </a:r>
            <a:r>
              <a:rPr lang="fr-FR" dirty="0"/>
              <a:t> </a:t>
            </a:r>
            <a:r>
              <a:rPr lang="fr-FR" dirty="0" err="1"/>
              <a:t>medication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treat</a:t>
            </a:r>
            <a:r>
              <a:rPr lang="fr-FR" dirty="0"/>
              <a:t> mental </a:t>
            </a:r>
            <a:r>
              <a:rPr lang="fr-FR" dirty="0" err="1"/>
              <a:t>illness</a:t>
            </a:r>
            <a:r>
              <a:rPr lang="fr-FR" dirty="0"/>
              <a:t>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F123DE-23D7-A409-D7C9-E4D726BCF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3" t="64558" r="79714"/>
          <a:stretch/>
        </p:blipFill>
        <p:spPr>
          <a:xfrm>
            <a:off x="376093" y="296804"/>
            <a:ext cx="2595224" cy="2667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7930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349AB501BF574C83206C844DBEF306" ma:contentTypeVersion="18" ma:contentTypeDescription="Create a new document." ma:contentTypeScope="" ma:versionID="62b6d3a3da94fe51f635f718d017e4b7">
  <xsd:schema xmlns:xsd="http://www.w3.org/2001/XMLSchema" xmlns:xs="http://www.w3.org/2001/XMLSchema" xmlns:p="http://schemas.microsoft.com/office/2006/metadata/properties" xmlns:ns2="81b5ceff-6b46-4494-accf-a4e91dbe538f" xmlns:ns3="69bc440e-748c-4cb8-8c36-21f20ee8bdd0" xmlns:ns4="4aaf35b1-80a8-48e7-9d03-c612add1997b" targetNamespace="http://schemas.microsoft.com/office/2006/metadata/properties" ma:root="true" ma:fieldsID="e923d9ad325a386bc81019f5f919a48a" ns2:_="" ns3:_="" ns4:_="">
    <xsd:import namespace="81b5ceff-6b46-4494-accf-a4e91dbe538f"/>
    <xsd:import namespace="69bc440e-748c-4cb8-8c36-21f20ee8bdd0"/>
    <xsd:import namespace="4aaf35b1-80a8-48e7-9d03-c612add199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5ceff-6b46-4494-accf-a4e91dbe53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1d7151-b795-48f9-9207-6285658e27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c440e-748c-4cb8-8c36-21f20ee8bdd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f35b1-80a8-48e7-9d03-c612add1997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b50359a-c019-4b75-8061-1f5738031845}" ma:internalName="TaxCatchAll" ma:showField="CatchAllData" ma:web="69bc440e-748c-4cb8-8c36-21f20ee8bd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9C0F77-0532-4475-97DE-5A1DC6B91BEE}"/>
</file>

<file path=customXml/itemProps2.xml><?xml version="1.0" encoding="utf-8"?>
<ds:datastoreItem xmlns:ds="http://schemas.openxmlformats.org/officeDocument/2006/customXml" ds:itemID="{1E675625-752C-4083-814B-AD90DF861185}"/>
</file>

<file path=docProps/app.xml><?xml version="1.0" encoding="utf-8"?>
<Properties xmlns="http://schemas.openxmlformats.org/officeDocument/2006/extended-properties" xmlns:vt="http://schemas.openxmlformats.org/officeDocument/2006/docPropsVTypes">
  <TotalTime>5500</TotalTime>
  <Words>570</Words>
  <Application>Microsoft Office PowerPoint</Application>
  <PresentationFormat>Widescreen</PresentationFormat>
  <Paragraphs>105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Interventions to reduce mental health stigma in Tunisia:   Challenges and lessons learnt from the INDIGO-Partnership Research Program</vt:lpstr>
      <vt:lpstr>INDIGO-Partnership</vt:lpstr>
      <vt:lpstr>INDIGO-LOCAL</vt:lpstr>
      <vt:lpstr>INDIGO-Primary and Local  Site Testour</vt:lpstr>
      <vt:lpstr>INDIGO-Primary</vt:lpstr>
      <vt:lpstr>PowerPoint Presentation</vt:lpstr>
      <vt:lpstr>INDIGO-Local: Community workshop</vt:lpstr>
      <vt:lpstr>Proposing and planning community members actions to reduce stigma</vt:lpstr>
      <vt:lpstr>PowerPoint Presentation</vt:lpstr>
      <vt:lpstr>Media Campaign</vt:lpstr>
      <vt:lpstr>Local radio</vt:lpstr>
      <vt:lpstr>Posters  </vt:lpstr>
      <vt:lpstr>Preliminary results: service uptake</vt:lpstr>
      <vt:lpstr>Challenges and lessons learnt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Uta</dc:creator>
  <cp:lastModifiedBy>Nick Sarson</cp:lastModifiedBy>
  <cp:revision>126</cp:revision>
  <dcterms:created xsi:type="dcterms:W3CDTF">2021-02-09T20:09:47Z</dcterms:created>
  <dcterms:modified xsi:type="dcterms:W3CDTF">2024-03-08T09:43:32Z</dcterms:modified>
</cp:coreProperties>
</file>