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entation.xml" ContentType="application/vnd.openxmlformats-officedocument.presentationml.presentation.main+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12"/>
  </p:notesMasterIdLst>
  <p:sldIdLst>
    <p:sldId id="266" r:id="rId2"/>
    <p:sldId id="267" r:id="rId3"/>
    <p:sldId id="268" r:id="rId4"/>
    <p:sldId id="257" r:id="rId5"/>
    <p:sldId id="262" r:id="rId6"/>
    <p:sldId id="263" r:id="rId7"/>
    <p:sldId id="264" r:id="rId8"/>
    <p:sldId id="269" r:id="rId9"/>
    <p:sldId id="261"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91814" autoAdjust="0"/>
  </p:normalViewPr>
  <p:slideViewPr>
    <p:cSldViewPr snapToGrid="0">
      <p:cViewPr varScale="1">
        <p:scale>
          <a:sx n="107" d="100"/>
          <a:sy n="107" d="100"/>
        </p:scale>
        <p:origin x="76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EF4AA5-1F58-4122-8DCA-EA49ACFE6ADD}" type="datetimeFigureOut">
              <a:rPr lang="en-GB" smtClean="0"/>
              <a:t>11/03/2024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F18FA3-3FE9-4029-8801-CAD8DCBFC54B}" type="slidenum">
              <a:rPr lang="en-GB" smtClean="0"/>
              <a:t>‹#›</a:t>
            </a:fld>
            <a:endParaRPr lang="en-GB"/>
          </a:p>
        </p:txBody>
      </p:sp>
    </p:spTree>
    <p:extLst>
      <p:ext uri="{BB962C8B-B14F-4D97-AF65-F5344CB8AC3E}">
        <p14:creationId xmlns:p14="http://schemas.microsoft.com/office/powerpoint/2010/main" val="1058638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orwardwithdementia.org/en/for-all-care-worker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F18FA3-3FE9-4029-8801-CAD8DCBFC54B}" type="slidenum">
              <a:rPr lang="en-GB" smtClean="0"/>
              <a:t>4</a:t>
            </a:fld>
            <a:endParaRPr lang="en-GB"/>
          </a:p>
        </p:txBody>
      </p:sp>
    </p:spTree>
    <p:extLst>
      <p:ext uri="{BB962C8B-B14F-4D97-AF65-F5344CB8AC3E}">
        <p14:creationId xmlns:p14="http://schemas.microsoft.com/office/powerpoint/2010/main" val="128802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F18FA3-3FE9-4029-8801-CAD8DCBFC54B}" type="slidenum">
              <a:rPr lang="en-GB" smtClean="0"/>
              <a:t>5</a:t>
            </a:fld>
            <a:endParaRPr lang="en-GB"/>
          </a:p>
        </p:txBody>
      </p:sp>
    </p:spTree>
    <p:extLst>
      <p:ext uri="{BB962C8B-B14F-4D97-AF65-F5344CB8AC3E}">
        <p14:creationId xmlns:p14="http://schemas.microsoft.com/office/powerpoint/2010/main" val="2456717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dirty="0"/>
              <a:t>Forward with Dementia: </a:t>
            </a:r>
          </a:p>
          <a:p>
            <a:pPr algn="ctr"/>
            <a:r>
              <a:rPr lang="en-GB" sz="1200" b="1" dirty="0"/>
              <a:t>developed additional content on online hub of resources to support different groups affected by dementia (people with dementia, carers, health care professionals). We contributed to resources for all care workers, especially the homecare workforce: </a:t>
            </a:r>
            <a:r>
              <a:rPr lang="en-GB" sz="1200" b="1" dirty="0">
                <a:hlinkClick r:id="rId3"/>
              </a:rPr>
              <a:t>https://www.forwardwithdementia.org/en/for-all-care-workers/</a:t>
            </a:r>
            <a:endParaRPr lang="en-GB" sz="1200" b="1" dirty="0"/>
          </a:p>
          <a:p>
            <a:endParaRPr lang="en-GB" dirty="0"/>
          </a:p>
        </p:txBody>
      </p:sp>
      <p:sp>
        <p:nvSpPr>
          <p:cNvPr id="4" name="Slide Number Placeholder 3"/>
          <p:cNvSpPr>
            <a:spLocks noGrp="1"/>
          </p:cNvSpPr>
          <p:nvPr>
            <p:ph type="sldNum" sz="quarter" idx="5"/>
          </p:nvPr>
        </p:nvSpPr>
        <p:spPr/>
        <p:txBody>
          <a:bodyPr/>
          <a:lstStyle/>
          <a:p>
            <a:fld id="{95F18FA3-3FE9-4029-8801-CAD8DCBFC54B}" type="slidenum">
              <a:rPr lang="en-GB" smtClean="0"/>
              <a:t>6</a:t>
            </a:fld>
            <a:endParaRPr lang="en-GB"/>
          </a:p>
        </p:txBody>
      </p:sp>
    </p:spTree>
    <p:extLst>
      <p:ext uri="{BB962C8B-B14F-4D97-AF65-F5344CB8AC3E}">
        <p14:creationId xmlns:p14="http://schemas.microsoft.com/office/powerpoint/2010/main" val="3250347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dirty="0">
                <a:solidFill>
                  <a:schemeClr val="bg1"/>
                </a:solidFill>
                <a:latin typeface="+mj-lt"/>
              </a:rPr>
              <a:t>Relationships with </a:t>
            </a:r>
            <a:r>
              <a:rPr lang="en-GB" sz="2800" b="0" dirty="0">
                <a:solidFill>
                  <a:schemeClr val="bg1"/>
                </a:solidFill>
                <a:latin typeface="+mj-lt"/>
              </a:rPr>
              <a:t>residents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bg1"/>
                </a:solidFill>
                <a:effectLst/>
                <a:latin typeface="+mj-lt"/>
                <a:ea typeface="Calibri" panose="020F0502020204030204" pitchFamily="34" charset="0"/>
                <a:cs typeface="Calibri" panose="020F0502020204030204" pitchFamily="34" charset="0"/>
              </a:rPr>
              <a:t>“About my mum, it was in fact the senior cook who said “I'm very worried. Your Mum seems not to be eating as much. I think she's struggling to eat. Do you think we can get somebody to see her so that maybe we can soften her food?” That was the cook. Not a carer, not the manager. So I had Mum reviewed and she then was put onto a soft diet and her intake has improved. She eats very well now with pureed food. It was the senior cook who actually picked up that her tray wasn't being emptied and that she wasn't eating everything.”</a:t>
            </a:r>
            <a:endParaRPr lang="en-GB" sz="1800" b="0" dirty="0">
              <a:solidFill>
                <a:schemeClr val="bg1"/>
              </a:solidFill>
              <a:effectLst/>
              <a:latin typeface="+mj-l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5F18FA3-3FE9-4029-8801-CAD8DCBFC54B}" type="slidenum">
              <a:rPr lang="en-GB" smtClean="0"/>
              <a:t>7</a:t>
            </a:fld>
            <a:endParaRPr lang="en-GB"/>
          </a:p>
        </p:txBody>
      </p:sp>
    </p:spTree>
    <p:extLst>
      <p:ext uri="{BB962C8B-B14F-4D97-AF65-F5344CB8AC3E}">
        <p14:creationId xmlns:p14="http://schemas.microsoft.com/office/powerpoint/2010/main" val="3997979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dirty="0">
                <a:solidFill>
                  <a:schemeClr val="bg1"/>
                </a:solidFill>
                <a:latin typeface="+mj-lt"/>
              </a:rPr>
              <a:t>Relationships with </a:t>
            </a:r>
            <a:r>
              <a:rPr lang="en-GB" sz="2800" b="0" dirty="0">
                <a:solidFill>
                  <a:schemeClr val="bg1"/>
                </a:solidFill>
                <a:latin typeface="+mj-lt"/>
              </a:rPr>
              <a:t>residents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bg1"/>
                </a:solidFill>
                <a:effectLst/>
                <a:latin typeface="+mj-lt"/>
                <a:ea typeface="Calibri" panose="020F0502020204030204" pitchFamily="34" charset="0"/>
                <a:cs typeface="Calibri" panose="020F0502020204030204" pitchFamily="34" charset="0"/>
              </a:rPr>
              <a:t>“About my mum, it was in fact the senior cook who said “I'm very worried. Your Mum seems not to be eating as much. I think she's struggling to eat. Do you think we can get somebody to see her so that maybe we can soften her food?” That was the cook. Not a carer, not the manager. So I had Mum reviewed and she then was put onto a soft diet and her intake has improved. She eats very well now with pureed food. It was the senior cook who actually picked up that her tray wasn't being emptied and that she wasn't eating everything.”</a:t>
            </a:r>
            <a:endParaRPr lang="en-GB" sz="1800" b="0" dirty="0">
              <a:solidFill>
                <a:schemeClr val="bg1"/>
              </a:solidFill>
              <a:effectLst/>
              <a:latin typeface="+mj-l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5F18FA3-3FE9-4029-8801-CAD8DCBFC54B}" type="slidenum">
              <a:rPr lang="en-GB" smtClean="0"/>
              <a:t>8</a:t>
            </a:fld>
            <a:endParaRPr lang="en-GB"/>
          </a:p>
        </p:txBody>
      </p:sp>
    </p:spTree>
    <p:extLst>
      <p:ext uri="{BB962C8B-B14F-4D97-AF65-F5344CB8AC3E}">
        <p14:creationId xmlns:p14="http://schemas.microsoft.com/office/powerpoint/2010/main" val="597345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D96F2-02BD-E71F-EFBD-14FECCF2D331}"/>
              </a:ext>
            </a:extLst>
          </p:cNvPr>
          <p:cNvSpPr>
            <a:spLocks noGrp="1"/>
          </p:cNvSpPr>
          <p:nvPr>
            <p:ph type="ctrTitle"/>
          </p:nvPr>
        </p:nvSpPr>
        <p:spPr>
          <a:xfrm>
            <a:off x="1524000" y="1122362"/>
            <a:ext cx="7172325" cy="3152251"/>
          </a:xfrm>
        </p:spPr>
        <p:txBody>
          <a:bodyPr anchor="b">
            <a:normAutofit/>
          </a:bodyPr>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BBE90113-E8E1-4E48-41BC-583802BFC956}"/>
              </a:ext>
            </a:extLst>
          </p:cNvPr>
          <p:cNvSpPr>
            <a:spLocks noGrp="1"/>
          </p:cNvSpPr>
          <p:nvPr>
            <p:ph type="subTitle" idx="1"/>
          </p:nvPr>
        </p:nvSpPr>
        <p:spPr>
          <a:xfrm>
            <a:off x="1524000" y="4920137"/>
            <a:ext cx="7172325" cy="112236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FAC7EE5-BFF0-D779-4261-E239DB450A69}"/>
              </a:ext>
            </a:extLst>
          </p:cNvPr>
          <p:cNvSpPr>
            <a:spLocks noGrp="1"/>
          </p:cNvSpPr>
          <p:nvPr>
            <p:ph type="dt" sz="half" idx="10"/>
          </p:nvPr>
        </p:nvSpPr>
        <p:spPr/>
        <p:txBody>
          <a:bodyPr/>
          <a:lstStyle/>
          <a:p>
            <a:fld id="{9D0D92BC-42A9-434B-8530-ADBF4485E407}" type="datetimeFigureOut">
              <a:rPr lang="en-US" smtClean="0"/>
              <a:t>3/11/24</a:t>
            </a:fld>
            <a:endParaRPr lang="en-US"/>
          </a:p>
        </p:txBody>
      </p:sp>
      <p:sp>
        <p:nvSpPr>
          <p:cNvPr id="5" name="Footer Placeholder 4">
            <a:extLst>
              <a:ext uri="{FF2B5EF4-FFF2-40B4-BE49-F238E27FC236}">
                <a16:creationId xmlns:a16="http://schemas.microsoft.com/office/drawing/2014/main" id="{63789492-34ED-FE24-4F29-E4C8F5497B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0C886-7F1E-7BC1-9A9E-B24C2AC2F0F5}"/>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8" name="Straight Connector 7">
            <a:extLst>
              <a:ext uri="{FF2B5EF4-FFF2-40B4-BE49-F238E27FC236}">
                <a16:creationId xmlns:a16="http://schemas.microsoft.com/office/drawing/2014/main" id="{1C74AEE6-9CA7-5247-DC34-99634247DF50}"/>
              </a:ext>
            </a:extLst>
          </p:cNvPr>
          <p:cNvCxnSpPr>
            <a:cxnSpLocks/>
          </p:cNvCxnSpPr>
          <p:nvPr/>
        </p:nvCxnSpPr>
        <p:spPr>
          <a:xfrm>
            <a:off x="1638300" y="459663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426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F4143-3C41-D626-8F64-36A9C9F1A606}"/>
              </a:ext>
            </a:extLst>
          </p:cNvPr>
          <p:cNvSpPr>
            <a:spLocks noGrp="1"/>
          </p:cNvSpPr>
          <p:nvPr>
            <p:ph type="title"/>
          </p:nvPr>
        </p:nvSpPr>
        <p:spPr>
          <a:xfrm>
            <a:off x="952500" y="914400"/>
            <a:ext cx="9962791" cy="990600"/>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52C4FB-B560-A0FC-6435-952981BC9A1D}"/>
              </a:ext>
            </a:extLst>
          </p:cNvPr>
          <p:cNvSpPr>
            <a:spLocks noGrp="1"/>
          </p:cNvSpPr>
          <p:nvPr>
            <p:ph type="body" orient="vert" idx="1"/>
          </p:nvPr>
        </p:nvSpPr>
        <p:spPr>
          <a:xfrm>
            <a:off x="952500" y="2285997"/>
            <a:ext cx="9962791" cy="38909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87CEC4F-0A90-11E2-E43E-B9E765AFBD3A}"/>
              </a:ext>
            </a:extLst>
          </p:cNvPr>
          <p:cNvSpPr>
            <a:spLocks noGrp="1"/>
          </p:cNvSpPr>
          <p:nvPr>
            <p:ph type="dt" sz="half" idx="10"/>
          </p:nvPr>
        </p:nvSpPr>
        <p:spPr/>
        <p:txBody>
          <a:bodyPr/>
          <a:lstStyle/>
          <a:p>
            <a:fld id="{9D0D92BC-42A9-434B-8530-ADBF4485E407}" type="datetimeFigureOut">
              <a:rPr lang="en-US" smtClean="0"/>
              <a:t>3/11/24</a:t>
            </a:fld>
            <a:endParaRPr lang="en-US"/>
          </a:p>
        </p:txBody>
      </p:sp>
      <p:sp>
        <p:nvSpPr>
          <p:cNvPr id="5" name="Footer Placeholder 4">
            <a:extLst>
              <a:ext uri="{FF2B5EF4-FFF2-40B4-BE49-F238E27FC236}">
                <a16:creationId xmlns:a16="http://schemas.microsoft.com/office/drawing/2014/main" id="{51B2A5B4-1D77-B0AC-49E7-CAE9556B1C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396EF9-2FDA-8E87-D546-8840CEBF038C}"/>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902089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085AB7-38B3-7F80-0B2D-7960F5637521}"/>
              </a:ext>
            </a:extLst>
          </p:cNvPr>
          <p:cNvSpPr>
            <a:spLocks noGrp="1"/>
          </p:cNvSpPr>
          <p:nvPr>
            <p:ph type="title" orient="vert"/>
          </p:nvPr>
        </p:nvSpPr>
        <p:spPr>
          <a:xfrm>
            <a:off x="9224513" y="1052423"/>
            <a:ext cx="1771292" cy="49170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B5ADBDC3-E9EA-8699-B2E4-4C7784455BA8}"/>
              </a:ext>
            </a:extLst>
          </p:cNvPr>
          <p:cNvSpPr>
            <a:spLocks noGrp="1"/>
          </p:cNvSpPr>
          <p:nvPr>
            <p:ph type="body" orient="vert" idx="1"/>
          </p:nvPr>
        </p:nvSpPr>
        <p:spPr>
          <a:xfrm>
            <a:off x="1006414" y="1052424"/>
            <a:ext cx="7873043" cy="49170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E1DBEDE-3A67-6FCA-25F3-B91F7C82ED89}"/>
              </a:ext>
            </a:extLst>
          </p:cNvPr>
          <p:cNvSpPr>
            <a:spLocks noGrp="1"/>
          </p:cNvSpPr>
          <p:nvPr>
            <p:ph type="dt" sz="half" idx="10"/>
          </p:nvPr>
        </p:nvSpPr>
        <p:spPr/>
        <p:txBody>
          <a:bodyPr/>
          <a:lstStyle/>
          <a:p>
            <a:fld id="{9D0D92BC-42A9-434B-8530-ADBF4485E407}" type="datetimeFigureOut">
              <a:rPr lang="en-US" smtClean="0"/>
              <a:t>3/11/24</a:t>
            </a:fld>
            <a:endParaRPr lang="en-US"/>
          </a:p>
        </p:txBody>
      </p:sp>
      <p:sp>
        <p:nvSpPr>
          <p:cNvPr id="5" name="Footer Placeholder 4">
            <a:extLst>
              <a:ext uri="{FF2B5EF4-FFF2-40B4-BE49-F238E27FC236}">
                <a16:creationId xmlns:a16="http://schemas.microsoft.com/office/drawing/2014/main" id="{BB9EFF51-4318-20EA-3A3A-8FE203B1A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CD9703-5BAD-DE95-98D9-0F30E7C0937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533231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532FD-157B-437C-E9D5-B66E8B3B19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790A51-A7E8-7A6A-5FD0-F9B250BE41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78C8B8-F999-7D95-435D-17CE6ACCDC87}"/>
              </a:ext>
            </a:extLst>
          </p:cNvPr>
          <p:cNvSpPr>
            <a:spLocks noGrp="1"/>
          </p:cNvSpPr>
          <p:nvPr>
            <p:ph type="dt" sz="half" idx="10"/>
          </p:nvPr>
        </p:nvSpPr>
        <p:spPr/>
        <p:txBody>
          <a:bodyPr/>
          <a:lstStyle/>
          <a:p>
            <a:fld id="{9D0D92BC-42A9-434B-8530-ADBF4485E407}" type="datetimeFigureOut">
              <a:rPr lang="en-US" smtClean="0"/>
              <a:t>3/11/24</a:t>
            </a:fld>
            <a:endParaRPr lang="en-US"/>
          </a:p>
        </p:txBody>
      </p:sp>
      <p:sp>
        <p:nvSpPr>
          <p:cNvPr id="5" name="Footer Placeholder 4">
            <a:extLst>
              <a:ext uri="{FF2B5EF4-FFF2-40B4-BE49-F238E27FC236}">
                <a16:creationId xmlns:a16="http://schemas.microsoft.com/office/drawing/2014/main" id="{6E427265-C89C-937F-1DA3-F377F6877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EB89E-4530-3632-3485-F481DB042ED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048629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8056A-761D-1DBC-276A-2A46D153C03F}"/>
              </a:ext>
            </a:extLst>
          </p:cNvPr>
          <p:cNvSpPr>
            <a:spLocks noGrp="1"/>
          </p:cNvSpPr>
          <p:nvPr>
            <p:ph type="title"/>
          </p:nvPr>
        </p:nvSpPr>
        <p:spPr>
          <a:xfrm>
            <a:off x="1471613" y="1355763"/>
            <a:ext cx="6972300" cy="2255794"/>
          </a:xfrm>
        </p:spPr>
        <p:txBody>
          <a:bodyPr anchor="t">
            <a:normAutofit/>
          </a:bodyPr>
          <a:lstStyle>
            <a:lvl1pPr>
              <a:lnSpc>
                <a:spcPct val="110000"/>
              </a:lnSpc>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193904B3-6AC1-19D5-3EAE-2009A3B4CE65}"/>
              </a:ext>
            </a:extLst>
          </p:cNvPr>
          <p:cNvSpPr>
            <a:spLocks noGrp="1"/>
          </p:cNvSpPr>
          <p:nvPr>
            <p:ph type="body" idx="1"/>
          </p:nvPr>
        </p:nvSpPr>
        <p:spPr>
          <a:xfrm>
            <a:off x="1524000" y="4921820"/>
            <a:ext cx="5524500" cy="1150934"/>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FA2A86D-493D-5BF6-8AA6-F1231E3BAE7D}"/>
              </a:ext>
            </a:extLst>
          </p:cNvPr>
          <p:cNvSpPr>
            <a:spLocks noGrp="1"/>
          </p:cNvSpPr>
          <p:nvPr>
            <p:ph type="dt" sz="half" idx="10"/>
          </p:nvPr>
        </p:nvSpPr>
        <p:spPr/>
        <p:txBody>
          <a:bodyPr/>
          <a:lstStyle/>
          <a:p>
            <a:fld id="{9D0D92BC-42A9-434B-8530-ADBF4485E407}" type="datetimeFigureOut">
              <a:rPr lang="en-US" smtClean="0"/>
              <a:t>3/11/24</a:t>
            </a:fld>
            <a:endParaRPr lang="en-US"/>
          </a:p>
        </p:txBody>
      </p:sp>
      <p:sp>
        <p:nvSpPr>
          <p:cNvPr id="5" name="Footer Placeholder 4">
            <a:extLst>
              <a:ext uri="{FF2B5EF4-FFF2-40B4-BE49-F238E27FC236}">
                <a16:creationId xmlns:a16="http://schemas.microsoft.com/office/drawing/2014/main" id="{79CCCD76-6623-164A-7BFA-207AFA0576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A64312-1F20-5486-62B0-A8BB8829D6CA}"/>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14" name="Straight Connector 13">
            <a:extLst>
              <a:ext uri="{FF2B5EF4-FFF2-40B4-BE49-F238E27FC236}">
                <a16:creationId xmlns:a16="http://schemas.microsoft.com/office/drawing/2014/main" id="{4703F1C9-9114-4426-6F07-F7FF9CCD5FC4}"/>
              </a:ext>
            </a:extLst>
          </p:cNvPr>
          <p:cNvCxnSpPr>
            <a:cxnSpLocks/>
          </p:cNvCxnSpPr>
          <p:nvPr/>
        </p:nvCxnSpPr>
        <p:spPr>
          <a:xfrm>
            <a:off x="1638300" y="459663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10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CFC4C-4D16-E5A8-F934-8B158F6F273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79BDE54-F935-945D-3E4F-B659695E84DA}"/>
              </a:ext>
            </a:extLst>
          </p:cNvPr>
          <p:cNvSpPr>
            <a:spLocks noGrp="1"/>
          </p:cNvSpPr>
          <p:nvPr>
            <p:ph sz="half" idx="1"/>
          </p:nvPr>
        </p:nvSpPr>
        <p:spPr>
          <a:xfrm>
            <a:off x="952500" y="2286002"/>
            <a:ext cx="5067300" cy="38909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28F3710-E06B-05DE-937A-C92E52569E34}"/>
              </a:ext>
            </a:extLst>
          </p:cNvPr>
          <p:cNvSpPr>
            <a:spLocks noGrp="1"/>
          </p:cNvSpPr>
          <p:nvPr>
            <p:ph sz="half" idx="2"/>
          </p:nvPr>
        </p:nvSpPr>
        <p:spPr>
          <a:xfrm>
            <a:off x="6172200" y="2286001"/>
            <a:ext cx="5067300" cy="3890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7302EFD-42D3-11C1-677E-0E478B93F7B2}"/>
              </a:ext>
            </a:extLst>
          </p:cNvPr>
          <p:cNvSpPr>
            <a:spLocks noGrp="1"/>
          </p:cNvSpPr>
          <p:nvPr>
            <p:ph type="dt" sz="half" idx="10"/>
          </p:nvPr>
        </p:nvSpPr>
        <p:spPr/>
        <p:txBody>
          <a:bodyPr/>
          <a:lstStyle/>
          <a:p>
            <a:fld id="{9D0D92BC-42A9-434B-8530-ADBF4485E407}" type="datetimeFigureOut">
              <a:rPr lang="en-US" smtClean="0"/>
              <a:t>3/11/24</a:t>
            </a:fld>
            <a:endParaRPr lang="en-US"/>
          </a:p>
        </p:txBody>
      </p:sp>
      <p:sp>
        <p:nvSpPr>
          <p:cNvPr id="6" name="Footer Placeholder 5">
            <a:extLst>
              <a:ext uri="{FF2B5EF4-FFF2-40B4-BE49-F238E27FC236}">
                <a16:creationId xmlns:a16="http://schemas.microsoft.com/office/drawing/2014/main" id="{224C2F08-0D93-B14B-6106-2925DF3E16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A5DE81-F2AB-CCB9-8B68-5E4F31011FF8}"/>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3961007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2D81B-4E36-1511-E9A7-8FB931B41FCF}"/>
              </a:ext>
            </a:extLst>
          </p:cNvPr>
          <p:cNvSpPr>
            <a:spLocks noGrp="1"/>
          </p:cNvSpPr>
          <p:nvPr>
            <p:ph type="title"/>
          </p:nvPr>
        </p:nvSpPr>
        <p:spPr>
          <a:xfrm>
            <a:off x="952500" y="1004888"/>
            <a:ext cx="10287000" cy="90011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7FA73DE-183B-9473-20AD-2D3BFED8439F}"/>
              </a:ext>
            </a:extLst>
          </p:cNvPr>
          <p:cNvSpPr>
            <a:spLocks noGrp="1"/>
          </p:cNvSpPr>
          <p:nvPr>
            <p:ph type="body" idx="1"/>
          </p:nvPr>
        </p:nvSpPr>
        <p:spPr>
          <a:xfrm>
            <a:off x="952501" y="2085959"/>
            <a:ext cx="4886325" cy="590566"/>
          </a:xfrm>
        </p:spPr>
        <p:txBody>
          <a:bodyPr anchor="b">
            <a:normAutofit/>
          </a:bodyPr>
          <a:lstStyle>
            <a:lvl1pPr marL="0" indent="0">
              <a:buNone/>
              <a:defRPr sz="18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D70FB3D-60AC-DEF2-4472-31B4E076CBCC}"/>
              </a:ext>
            </a:extLst>
          </p:cNvPr>
          <p:cNvSpPr>
            <a:spLocks noGrp="1"/>
          </p:cNvSpPr>
          <p:nvPr>
            <p:ph sz="half" idx="2"/>
          </p:nvPr>
        </p:nvSpPr>
        <p:spPr>
          <a:xfrm>
            <a:off x="952501" y="3048001"/>
            <a:ext cx="4886325" cy="32226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6E5BDB-B29C-788F-E2FB-6C154E8FE82E}"/>
              </a:ext>
            </a:extLst>
          </p:cNvPr>
          <p:cNvSpPr>
            <a:spLocks noGrp="1"/>
          </p:cNvSpPr>
          <p:nvPr>
            <p:ph type="body" sz="quarter" idx="3"/>
          </p:nvPr>
        </p:nvSpPr>
        <p:spPr>
          <a:xfrm>
            <a:off x="6353174" y="2085959"/>
            <a:ext cx="4886325" cy="590566"/>
          </a:xfrm>
        </p:spPr>
        <p:txBody>
          <a:bodyPr anchor="b">
            <a:normAutofit/>
          </a:bodyPr>
          <a:lstStyle>
            <a:lvl1pPr marL="0" indent="0">
              <a:buNone/>
              <a:defRPr sz="18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513FF49-3276-24CA-BC81-FA92C0A9309A}"/>
              </a:ext>
            </a:extLst>
          </p:cNvPr>
          <p:cNvSpPr>
            <a:spLocks noGrp="1"/>
          </p:cNvSpPr>
          <p:nvPr>
            <p:ph sz="quarter" idx="4"/>
          </p:nvPr>
        </p:nvSpPr>
        <p:spPr>
          <a:xfrm>
            <a:off x="6353174" y="3048000"/>
            <a:ext cx="4886325" cy="32226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9E8FA1C8-C196-9BE1-F603-3FC17EDD91F8}"/>
              </a:ext>
            </a:extLst>
          </p:cNvPr>
          <p:cNvSpPr>
            <a:spLocks noGrp="1"/>
          </p:cNvSpPr>
          <p:nvPr>
            <p:ph type="dt" sz="half" idx="10"/>
          </p:nvPr>
        </p:nvSpPr>
        <p:spPr/>
        <p:txBody>
          <a:bodyPr/>
          <a:lstStyle/>
          <a:p>
            <a:fld id="{9D0D92BC-42A9-434B-8530-ADBF4485E407}" type="datetimeFigureOut">
              <a:rPr lang="en-US" smtClean="0"/>
              <a:t>3/11/24</a:t>
            </a:fld>
            <a:endParaRPr lang="en-US"/>
          </a:p>
        </p:txBody>
      </p:sp>
      <p:sp>
        <p:nvSpPr>
          <p:cNvPr id="8" name="Footer Placeholder 7">
            <a:extLst>
              <a:ext uri="{FF2B5EF4-FFF2-40B4-BE49-F238E27FC236}">
                <a16:creationId xmlns:a16="http://schemas.microsoft.com/office/drawing/2014/main" id="{CFB79692-E142-E1D7-AD17-30C5F13657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90FCF2-7B78-2A2A-F878-58335FEA390C}"/>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11" name="Straight Connector 10">
            <a:extLst>
              <a:ext uri="{FF2B5EF4-FFF2-40B4-BE49-F238E27FC236}">
                <a16:creationId xmlns:a16="http://schemas.microsoft.com/office/drawing/2014/main" id="{BC2D0356-1ECF-682B-F87A-811BDD28B2CB}"/>
              </a:ext>
            </a:extLst>
          </p:cNvPr>
          <p:cNvCxnSpPr>
            <a:cxnSpLocks/>
          </p:cNvCxnSpPr>
          <p:nvPr/>
        </p:nvCxnSpPr>
        <p:spPr>
          <a:xfrm>
            <a:off x="1052513" y="287681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906CA06-9701-E645-C0A5-594B227B288F}"/>
              </a:ext>
            </a:extLst>
          </p:cNvPr>
          <p:cNvCxnSpPr>
            <a:cxnSpLocks/>
          </p:cNvCxnSpPr>
          <p:nvPr/>
        </p:nvCxnSpPr>
        <p:spPr>
          <a:xfrm>
            <a:off x="6435725" y="287681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0692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214DA-C0D4-E152-7F42-F6352C961E82}"/>
              </a:ext>
            </a:extLst>
          </p:cNvPr>
          <p:cNvSpPr>
            <a:spLocks noGrp="1"/>
          </p:cNvSpPr>
          <p:nvPr>
            <p:ph type="title"/>
          </p:nvPr>
        </p:nvSpPr>
        <p:spPr>
          <a:xfrm>
            <a:off x="1524000" y="914400"/>
            <a:ext cx="9715500" cy="9906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4EC2AA04-1E84-460C-F560-A228F930F0AF}"/>
              </a:ext>
            </a:extLst>
          </p:cNvPr>
          <p:cNvSpPr>
            <a:spLocks noGrp="1"/>
          </p:cNvSpPr>
          <p:nvPr>
            <p:ph type="dt" sz="half" idx="10"/>
          </p:nvPr>
        </p:nvSpPr>
        <p:spPr/>
        <p:txBody>
          <a:bodyPr/>
          <a:lstStyle/>
          <a:p>
            <a:fld id="{9D0D92BC-42A9-434B-8530-ADBF4485E407}" type="datetimeFigureOut">
              <a:rPr lang="en-US" smtClean="0"/>
              <a:t>3/11/24</a:t>
            </a:fld>
            <a:endParaRPr lang="en-US"/>
          </a:p>
        </p:txBody>
      </p:sp>
      <p:sp>
        <p:nvSpPr>
          <p:cNvPr id="4" name="Footer Placeholder 3">
            <a:extLst>
              <a:ext uri="{FF2B5EF4-FFF2-40B4-BE49-F238E27FC236}">
                <a16:creationId xmlns:a16="http://schemas.microsoft.com/office/drawing/2014/main" id="{24AB260E-3910-7D1B-5074-24F5F0AB53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2020F1-A878-9B80-6B4F-7D71406BBF38}"/>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630942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7652D6-7AE9-3E3B-5C1B-2B4399B150D5}"/>
              </a:ext>
            </a:extLst>
          </p:cNvPr>
          <p:cNvSpPr>
            <a:spLocks noGrp="1"/>
          </p:cNvSpPr>
          <p:nvPr>
            <p:ph type="dt" sz="half" idx="10"/>
          </p:nvPr>
        </p:nvSpPr>
        <p:spPr/>
        <p:txBody>
          <a:bodyPr/>
          <a:lstStyle/>
          <a:p>
            <a:fld id="{9D0D92BC-42A9-434B-8530-ADBF4485E407}" type="datetimeFigureOut">
              <a:rPr lang="en-US" smtClean="0"/>
              <a:t>3/11/24</a:t>
            </a:fld>
            <a:endParaRPr lang="en-US"/>
          </a:p>
        </p:txBody>
      </p:sp>
      <p:sp>
        <p:nvSpPr>
          <p:cNvPr id="3" name="Footer Placeholder 2">
            <a:extLst>
              <a:ext uri="{FF2B5EF4-FFF2-40B4-BE49-F238E27FC236}">
                <a16:creationId xmlns:a16="http://schemas.microsoft.com/office/drawing/2014/main" id="{A9A7127E-2A63-6F45-4C40-8358436307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56FB79-D9D1-5381-0019-E24F8B4DAAB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33744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C23B5-7DA9-0E4F-DA39-4624DB8A252E}"/>
              </a:ext>
            </a:extLst>
          </p:cNvPr>
          <p:cNvSpPr>
            <a:spLocks noGrp="1"/>
          </p:cNvSpPr>
          <p:nvPr>
            <p:ph type="title"/>
          </p:nvPr>
        </p:nvSpPr>
        <p:spPr>
          <a:xfrm>
            <a:off x="1524000" y="1369065"/>
            <a:ext cx="3266536" cy="2312979"/>
          </a:xfrm>
        </p:spPr>
        <p:txBody>
          <a:bodyPr anchor="b">
            <a:no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B94A5E77-518A-1FB9-B473-E19CADE04669}"/>
              </a:ext>
            </a:extLst>
          </p:cNvPr>
          <p:cNvSpPr>
            <a:spLocks noGrp="1"/>
          </p:cNvSpPr>
          <p:nvPr>
            <p:ph idx="1"/>
          </p:nvPr>
        </p:nvSpPr>
        <p:spPr>
          <a:xfrm>
            <a:off x="5624423" y="987425"/>
            <a:ext cx="5615077" cy="4873625"/>
          </a:xfrm>
        </p:spPr>
        <p:txBody>
          <a:bodyPr anchor="ct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365344F-7D06-2406-D113-D24587835D69}"/>
              </a:ext>
            </a:extLst>
          </p:cNvPr>
          <p:cNvSpPr>
            <a:spLocks noGrp="1"/>
          </p:cNvSpPr>
          <p:nvPr>
            <p:ph type="body" sz="half" idx="2"/>
          </p:nvPr>
        </p:nvSpPr>
        <p:spPr>
          <a:xfrm>
            <a:off x="1524000" y="3947801"/>
            <a:ext cx="3266536" cy="238283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22BE708-BAD0-A0A6-9332-9D2179E673FB}"/>
              </a:ext>
            </a:extLst>
          </p:cNvPr>
          <p:cNvSpPr>
            <a:spLocks noGrp="1"/>
          </p:cNvSpPr>
          <p:nvPr>
            <p:ph type="dt" sz="half" idx="10"/>
          </p:nvPr>
        </p:nvSpPr>
        <p:spPr/>
        <p:txBody>
          <a:bodyPr/>
          <a:lstStyle/>
          <a:p>
            <a:fld id="{9D0D92BC-42A9-434B-8530-ADBF4485E407}" type="datetimeFigureOut">
              <a:rPr lang="en-US" smtClean="0"/>
              <a:t>3/11/24</a:t>
            </a:fld>
            <a:endParaRPr lang="en-US"/>
          </a:p>
        </p:txBody>
      </p:sp>
      <p:sp>
        <p:nvSpPr>
          <p:cNvPr id="6" name="Footer Placeholder 5">
            <a:extLst>
              <a:ext uri="{FF2B5EF4-FFF2-40B4-BE49-F238E27FC236}">
                <a16:creationId xmlns:a16="http://schemas.microsoft.com/office/drawing/2014/main" id="{F8A70050-9362-4EC4-6B73-3A38445B7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DA991-8608-CAB4-33FA-03D380D2F060}"/>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565907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7B837-332D-9100-E007-7DE279481410}"/>
              </a:ext>
            </a:extLst>
          </p:cNvPr>
          <p:cNvSpPr>
            <a:spLocks noGrp="1"/>
          </p:cNvSpPr>
          <p:nvPr>
            <p:ph type="title"/>
          </p:nvPr>
        </p:nvSpPr>
        <p:spPr>
          <a:xfrm>
            <a:off x="1523999" y="1385457"/>
            <a:ext cx="3312543" cy="2304288"/>
          </a:xfrm>
        </p:spPr>
        <p:txBody>
          <a:bodyPr anchor="b">
            <a:normAutofit/>
          </a:bodyPr>
          <a:lstStyle>
            <a:lvl1pPr>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3E0DE983-0B0E-07CC-8C57-4EA529E27D19}"/>
              </a:ext>
            </a:extLst>
          </p:cNvPr>
          <p:cNvSpPr>
            <a:spLocks noGrp="1"/>
          </p:cNvSpPr>
          <p:nvPr>
            <p:ph type="pic" idx="1"/>
          </p:nvPr>
        </p:nvSpPr>
        <p:spPr>
          <a:xfrm>
            <a:off x="5624423" y="957263"/>
            <a:ext cx="5372189" cy="4962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CAB867-3FC6-5007-61B0-D9B7E5B0CED6}"/>
              </a:ext>
            </a:extLst>
          </p:cNvPr>
          <p:cNvSpPr>
            <a:spLocks noGrp="1"/>
          </p:cNvSpPr>
          <p:nvPr>
            <p:ph type="body" sz="half" idx="2"/>
          </p:nvPr>
        </p:nvSpPr>
        <p:spPr>
          <a:xfrm>
            <a:off x="1524000" y="3958315"/>
            <a:ext cx="3312542" cy="1961473"/>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6FC7E0F-BFE1-7134-163B-B777970B762A}"/>
              </a:ext>
            </a:extLst>
          </p:cNvPr>
          <p:cNvSpPr>
            <a:spLocks noGrp="1"/>
          </p:cNvSpPr>
          <p:nvPr>
            <p:ph type="dt" sz="half" idx="10"/>
          </p:nvPr>
        </p:nvSpPr>
        <p:spPr/>
        <p:txBody>
          <a:bodyPr/>
          <a:lstStyle/>
          <a:p>
            <a:fld id="{9D0D92BC-42A9-434B-8530-ADBF4485E407}" type="datetimeFigureOut">
              <a:rPr lang="en-US" smtClean="0"/>
              <a:t>3/11/24</a:t>
            </a:fld>
            <a:endParaRPr lang="en-US"/>
          </a:p>
        </p:txBody>
      </p:sp>
      <p:sp>
        <p:nvSpPr>
          <p:cNvPr id="6" name="Footer Placeholder 5">
            <a:extLst>
              <a:ext uri="{FF2B5EF4-FFF2-40B4-BE49-F238E27FC236}">
                <a16:creationId xmlns:a16="http://schemas.microsoft.com/office/drawing/2014/main" id="{AD395D0B-4F98-F3BE-FB23-22D8C5D41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FB2E3D-2188-B7A9-0ECE-978147358479}"/>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4015357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258B98-3BD5-0A20-B0E7-944EAEB2654A}"/>
              </a:ext>
            </a:extLst>
          </p:cNvPr>
          <p:cNvSpPr/>
          <p:nvPr/>
        </p:nvSpPr>
        <p:spPr>
          <a:xfrm>
            <a:off x="0" y="3510612"/>
            <a:ext cx="12192000" cy="334738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C0D404C1-E8A5-65FC-C068-21EA0397ED63}"/>
              </a:ext>
            </a:extLst>
          </p:cNvPr>
          <p:cNvSpPr>
            <a:spLocks noGrp="1"/>
          </p:cNvSpPr>
          <p:nvPr>
            <p:ph type="title"/>
          </p:nvPr>
        </p:nvSpPr>
        <p:spPr>
          <a:xfrm>
            <a:off x="952500" y="757238"/>
            <a:ext cx="10287000" cy="114776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26DCFD78-F171-BA47-AAF3-C6EB75F94C78}"/>
              </a:ext>
            </a:extLst>
          </p:cNvPr>
          <p:cNvSpPr>
            <a:spLocks noGrp="1"/>
          </p:cNvSpPr>
          <p:nvPr>
            <p:ph type="body" idx="1"/>
          </p:nvPr>
        </p:nvSpPr>
        <p:spPr>
          <a:xfrm>
            <a:off x="952500" y="2285997"/>
            <a:ext cx="10287000" cy="389096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5965A77-B1AB-D608-A6C5-F0F99B6913D8}"/>
              </a:ext>
            </a:extLst>
          </p:cNvPr>
          <p:cNvSpPr>
            <a:spLocks noGrp="1"/>
          </p:cNvSpPr>
          <p:nvPr>
            <p:ph type="dt" sz="half" idx="2"/>
          </p:nvPr>
        </p:nvSpPr>
        <p:spPr>
          <a:xfrm rot="5400000">
            <a:off x="10568087" y="4756249"/>
            <a:ext cx="2476307"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9D0D92BC-42A9-434B-8530-ADBF4485E407}" type="datetimeFigureOut">
              <a:rPr lang="en-US" smtClean="0"/>
              <a:pPr/>
              <a:t>3/11/24</a:t>
            </a:fld>
            <a:endParaRPr lang="en-US" dirty="0"/>
          </a:p>
        </p:txBody>
      </p:sp>
      <p:sp>
        <p:nvSpPr>
          <p:cNvPr id="5" name="Footer Placeholder 4">
            <a:extLst>
              <a:ext uri="{FF2B5EF4-FFF2-40B4-BE49-F238E27FC236}">
                <a16:creationId xmlns:a16="http://schemas.microsoft.com/office/drawing/2014/main" id="{05DE34E5-5E9B-7786-05B5-B93241EE2F42}"/>
              </a:ext>
            </a:extLst>
          </p:cNvPr>
          <p:cNvSpPr>
            <a:spLocks noGrp="1"/>
          </p:cNvSpPr>
          <p:nvPr>
            <p:ph type="ftr" sz="quarter" idx="3"/>
          </p:nvPr>
        </p:nvSpPr>
        <p:spPr>
          <a:xfrm rot="5400000">
            <a:off x="10589519" y="1758059"/>
            <a:ext cx="2433442"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525CD4B-611E-32FA-419D-326099EEF340}"/>
              </a:ext>
            </a:extLst>
          </p:cNvPr>
          <p:cNvSpPr>
            <a:spLocks noGrp="1"/>
          </p:cNvSpPr>
          <p:nvPr>
            <p:ph type="sldNum" sz="quarter" idx="4"/>
          </p:nvPr>
        </p:nvSpPr>
        <p:spPr>
          <a:xfrm>
            <a:off x="11539542" y="3246437"/>
            <a:ext cx="533399" cy="365125"/>
          </a:xfrm>
          <a:prstGeom prst="rect">
            <a:avLst/>
          </a:prstGeom>
        </p:spPr>
        <p:txBody>
          <a:bodyPr vert="horz" lIns="91440" tIns="45720" rIns="91440" bIns="45720" rtlCol="0" anchor="ctr"/>
          <a:lstStyle>
            <a:lvl1pPr algn="ctr">
              <a:defRPr sz="1600" b="1" cap="all" baseline="0">
                <a:solidFill>
                  <a:schemeClr val="tx1"/>
                </a:solidFill>
                <a:latin typeface="+mj-lt"/>
              </a:defRPr>
            </a:lvl1p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315653427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56032"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21208"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39496"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3210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kritika.1.samsi@kcl.ac.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www.kcl.ac.uk/research/helping-day-centres-to-unlock-lockdow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www.forwardwithdementia.org/en/for-all-care-worker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760E4C7-47B8-4356-ABCA-CC9C79E2D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Cherry blossoms">
            <a:extLst>
              <a:ext uri="{FF2B5EF4-FFF2-40B4-BE49-F238E27FC236}">
                <a16:creationId xmlns:a16="http://schemas.microsoft.com/office/drawing/2014/main" id="{B34977A5-6D90-D441-C364-9D3C4EE6D1F2}"/>
              </a:ext>
            </a:extLst>
          </p:cNvPr>
          <p:cNvPicPr>
            <a:picLocks noChangeAspect="1"/>
          </p:cNvPicPr>
          <p:nvPr/>
        </p:nvPicPr>
        <p:blipFill rotWithShape="1">
          <a:blip r:embed="rId2">
            <a:alphaModFix/>
          </a:blip>
          <a:srcRect t="6765" b="8985"/>
          <a:stretch/>
        </p:blipFill>
        <p:spPr>
          <a:xfrm>
            <a:off x="20" y="1571"/>
            <a:ext cx="12191980" cy="6856429"/>
          </a:xfrm>
          <a:prstGeom prst="rect">
            <a:avLst/>
          </a:prstGeom>
        </p:spPr>
      </p:pic>
      <p:sp>
        <p:nvSpPr>
          <p:cNvPr id="23" name="Freeform: Shape 22">
            <a:extLst>
              <a:ext uri="{FF2B5EF4-FFF2-40B4-BE49-F238E27FC236}">
                <a16:creationId xmlns:a16="http://schemas.microsoft.com/office/drawing/2014/main" id="{3F0586C3-A19F-D214-ABDE-30AD5B666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17342" y="1250342"/>
            <a:ext cx="4357316" cy="4357316"/>
          </a:xfrm>
          <a:custGeom>
            <a:avLst/>
            <a:gdLst>
              <a:gd name="connsiteX0" fmla="*/ 2178658 w 4357316"/>
              <a:gd name="connsiteY0" fmla="*/ 0 h 4357316"/>
              <a:gd name="connsiteX1" fmla="*/ 4357316 w 4357316"/>
              <a:gd name="connsiteY1" fmla="*/ 2178658 h 4357316"/>
              <a:gd name="connsiteX2" fmla="*/ 2178658 w 4357316"/>
              <a:gd name="connsiteY2" fmla="*/ 4357316 h 4357316"/>
              <a:gd name="connsiteX3" fmla="*/ 0 w 4357316"/>
              <a:gd name="connsiteY3" fmla="*/ 2178658 h 4357316"/>
              <a:gd name="connsiteX4" fmla="*/ 2178658 w 4357316"/>
              <a:gd name="connsiteY4" fmla="*/ 0 h 435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7316" h="4357316">
                <a:moveTo>
                  <a:pt x="2178658" y="0"/>
                </a:moveTo>
                <a:cubicBezTo>
                  <a:pt x="3381898" y="0"/>
                  <a:pt x="4357316" y="975418"/>
                  <a:pt x="4357316" y="2178658"/>
                </a:cubicBezTo>
                <a:cubicBezTo>
                  <a:pt x="4357316" y="3381898"/>
                  <a:pt x="3381898" y="4357316"/>
                  <a:pt x="2178658" y="4357316"/>
                </a:cubicBezTo>
                <a:cubicBezTo>
                  <a:pt x="975418" y="4357316"/>
                  <a:pt x="0" y="3381898"/>
                  <a:pt x="0" y="2178658"/>
                </a:cubicBezTo>
                <a:cubicBezTo>
                  <a:pt x="0" y="975418"/>
                  <a:pt x="975418" y="0"/>
                  <a:pt x="2178658" y="0"/>
                </a:cubicBezTo>
                <a:close/>
              </a:path>
            </a:pathLst>
          </a:custGeom>
          <a:gradFill>
            <a:gsLst>
              <a:gs pos="0">
                <a:schemeClr val="accent1">
                  <a:lumMod val="60000"/>
                  <a:lumOff val="40000"/>
                  <a:alpha val="20000"/>
                </a:schemeClr>
              </a:gs>
              <a:gs pos="7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C8C68FA-FF8A-8AAC-1D01-AC9A68460A3E}"/>
              </a:ext>
            </a:extLst>
          </p:cNvPr>
          <p:cNvSpPr>
            <a:spLocks noGrp="1"/>
          </p:cNvSpPr>
          <p:nvPr>
            <p:ph type="ctrTitle"/>
          </p:nvPr>
        </p:nvSpPr>
        <p:spPr>
          <a:xfrm>
            <a:off x="2073898" y="1368202"/>
            <a:ext cx="8434425" cy="2313654"/>
          </a:xfrm>
          <a:solidFill>
            <a:schemeClr val="tx2">
              <a:lumMod val="50000"/>
              <a:lumOff val="50000"/>
            </a:schemeClr>
          </a:solidFill>
        </p:spPr>
        <p:txBody>
          <a:bodyPr anchor="b">
            <a:normAutofit/>
          </a:bodyPr>
          <a:lstStyle/>
          <a:p>
            <a:pPr algn="ctr"/>
            <a:r>
              <a:rPr lang="en-GB" sz="2800" i="0" dirty="0">
                <a:solidFill>
                  <a:schemeClr val="bg1"/>
                </a:solidFill>
              </a:rPr>
              <a:t>Applied Health Research</a:t>
            </a:r>
            <a:br>
              <a:rPr lang="en-GB" sz="2800" i="0" dirty="0">
                <a:solidFill>
                  <a:schemeClr val="bg1"/>
                </a:solidFill>
              </a:rPr>
            </a:br>
            <a:r>
              <a:rPr lang="en-GB" sz="2800" i="0" dirty="0">
                <a:solidFill>
                  <a:schemeClr val="bg1"/>
                </a:solidFill>
              </a:rPr>
              <a:t>         </a:t>
            </a:r>
            <a:r>
              <a:rPr lang="en-GB" sz="3800" i="0" dirty="0">
                <a:solidFill>
                  <a:schemeClr val="tx2">
                    <a:lumMod val="50000"/>
                    <a:lumOff val="50000"/>
                  </a:schemeClr>
                </a:solidFill>
              </a:rPr>
              <a:t>^</a:t>
            </a:r>
            <a:endParaRPr lang="en-GB" dirty="0">
              <a:solidFill>
                <a:schemeClr val="tx2">
                  <a:lumMod val="50000"/>
                  <a:lumOff val="50000"/>
                </a:schemeClr>
              </a:solidFill>
            </a:endParaRPr>
          </a:p>
        </p:txBody>
      </p:sp>
      <p:sp>
        <p:nvSpPr>
          <p:cNvPr id="3" name="Subtitle 2">
            <a:extLst>
              <a:ext uri="{FF2B5EF4-FFF2-40B4-BE49-F238E27FC236}">
                <a16:creationId xmlns:a16="http://schemas.microsoft.com/office/drawing/2014/main" id="{101F1A2F-9055-F899-8243-00BFA5C24D47}"/>
              </a:ext>
            </a:extLst>
          </p:cNvPr>
          <p:cNvSpPr>
            <a:spLocks noGrp="1"/>
          </p:cNvSpPr>
          <p:nvPr>
            <p:ph type="subTitle" idx="1"/>
          </p:nvPr>
        </p:nvSpPr>
        <p:spPr>
          <a:xfrm>
            <a:off x="1458410" y="4305782"/>
            <a:ext cx="9498938" cy="1747777"/>
          </a:xfrm>
          <a:solidFill>
            <a:schemeClr val="accent6">
              <a:lumMod val="75000"/>
            </a:schemeClr>
          </a:solidFill>
        </p:spPr>
        <p:txBody>
          <a:bodyPr>
            <a:noAutofit/>
          </a:bodyPr>
          <a:lstStyle/>
          <a:p>
            <a:pPr algn="ctr">
              <a:lnSpc>
                <a:spcPct val="150000"/>
              </a:lnSpc>
              <a:spcBef>
                <a:spcPts val="0"/>
              </a:spcBef>
            </a:pPr>
            <a:r>
              <a:rPr lang="en-GB" sz="2000" b="1" dirty="0">
                <a:solidFill>
                  <a:srgbClr val="FFFFFF"/>
                </a:solidFill>
              </a:rPr>
              <a:t>Dr Kritika Samsi</a:t>
            </a:r>
          </a:p>
          <a:p>
            <a:pPr algn="ctr">
              <a:lnSpc>
                <a:spcPct val="150000"/>
              </a:lnSpc>
              <a:spcBef>
                <a:spcPts val="0"/>
              </a:spcBef>
            </a:pPr>
            <a:r>
              <a:rPr lang="en-GB" sz="2000" b="1" dirty="0">
                <a:solidFill>
                  <a:srgbClr val="FFFFFF"/>
                </a:solidFill>
              </a:rPr>
              <a:t>Senior Research Fellow, NIHR Policy Research Unit in Health &amp; Social Care Workforce</a:t>
            </a:r>
          </a:p>
          <a:p>
            <a:pPr algn="ctr">
              <a:lnSpc>
                <a:spcPct val="150000"/>
              </a:lnSpc>
              <a:spcBef>
                <a:spcPts val="0"/>
              </a:spcBef>
            </a:pPr>
            <a:r>
              <a:rPr lang="en-GB" sz="2000" b="1" dirty="0">
                <a:solidFill>
                  <a:srgbClr val="FFFFFF"/>
                </a:solidFill>
              </a:rPr>
              <a:t>Theme lead, social care, ARC South London</a:t>
            </a:r>
          </a:p>
        </p:txBody>
      </p:sp>
      <p:cxnSp>
        <p:nvCxnSpPr>
          <p:cNvPr id="24" name="Straight Connector 23">
            <a:extLst>
              <a:ext uri="{FF2B5EF4-FFF2-40B4-BE49-F238E27FC236}">
                <a16:creationId xmlns:a16="http://schemas.microsoft.com/office/drawing/2014/main" id="{414C5C93-B9E9-4392-ADCF-ABF21209DD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10423" y="395468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502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258B98-3BD5-0A20-B0E7-944EAEB2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10612"/>
            <a:ext cx="12192000" cy="334738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1C74AEE6-9CA7-5247-DC34-99634247DF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38300" y="459663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B26DD882-9EA6-DF4B-AF70-0C6166EA8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FB2E755-2902-3512-ABBE-E472FC038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515988"/>
            <a:ext cx="12192000" cy="334738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29EFDA-E5A8-48A9-36F1-D16DD824B8CC}"/>
              </a:ext>
            </a:extLst>
          </p:cNvPr>
          <p:cNvSpPr>
            <a:spLocks noGrp="1"/>
          </p:cNvSpPr>
          <p:nvPr>
            <p:ph type="title"/>
          </p:nvPr>
        </p:nvSpPr>
        <p:spPr>
          <a:xfrm>
            <a:off x="2238807" y="1037799"/>
            <a:ext cx="7714388" cy="3260635"/>
          </a:xfrm>
        </p:spPr>
        <p:txBody>
          <a:bodyPr vert="horz" lIns="91440" tIns="45720" rIns="91440" bIns="45720" rtlCol="0" anchor="b">
            <a:normAutofit/>
          </a:bodyPr>
          <a:lstStyle/>
          <a:p>
            <a:pPr algn="ctr"/>
            <a:r>
              <a:rPr lang="en-US" dirty="0"/>
              <a:t>Thank YOU!</a:t>
            </a:r>
            <a:br>
              <a:rPr lang="en-US" dirty="0"/>
            </a:br>
            <a:br>
              <a:rPr lang="en-US" dirty="0"/>
            </a:br>
            <a:br>
              <a:rPr lang="en-US" dirty="0"/>
            </a:br>
            <a:br>
              <a:rPr lang="en-US" dirty="0"/>
            </a:br>
            <a:br>
              <a:rPr lang="en-US" dirty="0"/>
            </a:br>
            <a:endParaRPr lang="en-US" dirty="0"/>
          </a:p>
        </p:txBody>
      </p:sp>
      <p:cxnSp>
        <p:nvCxnSpPr>
          <p:cNvPr id="16" name="Straight Connector 15">
            <a:extLst>
              <a:ext uri="{FF2B5EF4-FFF2-40B4-BE49-F238E27FC236}">
                <a16:creationId xmlns:a16="http://schemas.microsoft.com/office/drawing/2014/main" id="{5D6A2EB7-6350-58C2-B619-F0C3C0C06C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10424" y="4595321"/>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EA83E44-30A6-C44F-FBAA-FD6017EBBE74}"/>
              </a:ext>
            </a:extLst>
          </p:cNvPr>
          <p:cNvSpPr txBox="1"/>
          <p:nvPr/>
        </p:nvSpPr>
        <p:spPr>
          <a:xfrm>
            <a:off x="1948206" y="2608447"/>
            <a:ext cx="8766928" cy="1446550"/>
          </a:xfrm>
          <a:prstGeom prst="rect">
            <a:avLst/>
          </a:prstGeom>
          <a:solidFill>
            <a:schemeClr val="accent2">
              <a:lumMod val="75000"/>
            </a:schemeClr>
          </a:solidFill>
        </p:spPr>
        <p:txBody>
          <a:bodyPr wrap="square" rtlCol="0">
            <a:spAutoFit/>
          </a:bodyPr>
          <a:lstStyle/>
          <a:p>
            <a:endParaRPr lang="en-GB" sz="2200" b="1" dirty="0">
              <a:solidFill>
                <a:schemeClr val="bg1"/>
              </a:solidFill>
            </a:endParaRPr>
          </a:p>
          <a:p>
            <a:r>
              <a:rPr lang="en-GB" sz="2200" b="1" dirty="0">
                <a:solidFill>
                  <a:schemeClr val="bg1"/>
                </a:solidFill>
              </a:rPr>
              <a:t>Dr Kritika Samsi, King’s College London</a:t>
            </a:r>
          </a:p>
          <a:p>
            <a:r>
              <a:rPr lang="en-GB" sz="2200" b="1" dirty="0">
                <a:solidFill>
                  <a:schemeClr val="bg1"/>
                </a:solidFill>
                <a:hlinkClick r:id="rId2">
                  <a:extLst>
                    <a:ext uri="{A12FA001-AC4F-418D-AE19-62706E023703}">
                      <ahyp:hlinkClr xmlns:ahyp="http://schemas.microsoft.com/office/drawing/2018/hyperlinkcolor" val="tx"/>
                    </a:ext>
                  </a:extLst>
                </a:hlinkClick>
              </a:rPr>
              <a:t>kritika.1.samsi@kcl.ac.uk</a:t>
            </a:r>
            <a:endParaRPr lang="en-GB" sz="2200" b="1" dirty="0">
              <a:solidFill>
                <a:schemeClr val="bg1"/>
              </a:solidFill>
            </a:endParaRPr>
          </a:p>
          <a:p>
            <a:endParaRPr lang="en-GB" sz="2200" b="1" dirty="0">
              <a:solidFill>
                <a:schemeClr val="bg1"/>
              </a:solidFill>
            </a:endParaRPr>
          </a:p>
        </p:txBody>
      </p:sp>
    </p:spTree>
    <p:extLst>
      <p:ext uri="{BB962C8B-B14F-4D97-AF65-F5344CB8AC3E}">
        <p14:creationId xmlns:p14="http://schemas.microsoft.com/office/powerpoint/2010/main" val="1934812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760E4C7-47B8-4356-ABCA-CC9C79E2D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Cherry blossoms">
            <a:extLst>
              <a:ext uri="{FF2B5EF4-FFF2-40B4-BE49-F238E27FC236}">
                <a16:creationId xmlns:a16="http://schemas.microsoft.com/office/drawing/2014/main" id="{B34977A5-6D90-D441-C364-9D3C4EE6D1F2}"/>
              </a:ext>
            </a:extLst>
          </p:cNvPr>
          <p:cNvPicPr>
            <a:picLocks noChangeAspect="1"/>
          </p:cNvPicPr>
          <p:nvPr/>
        </p:nvPicPr>
        <p:blipFill rotWithShape="1">
          <a:blip r:embed="rId2">
            <a:alphaModFix/>
          </a:blip>
          <a:srcRect t="6765" b="8985"/>
          <a:stretch/>
        </p:blipFill>
        <p:spPr>
          <a:xfrm>
            <a:off x="20" y="1571"/>
            <a:ext cx="12191980" cy="6856429"/>
          </a:xfrm>
          <a:prstGeom prst="rect">
            <a:avLst/>
          </a:prstGeom>
        </p:spPr>
      </p:pic>
      <p:sp>
        <p:nvSpPr>
          <p:cNvPr id="23" name="Freeform: Shape 22">
            <a:extLst>
              <a:ext uri="{FF2B5EF4-FFF2-40B4-BE49-F238E27FC236}">
                <a16:creationId xmlns:a16="http://schemas.microsoft.com/office/drawing/2014/main" id="{3F0586C3-A19F-D214-ABDE-30AD5B666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17342" y="1250342"/>
            <a:ext cx="4357316" cy="4357316"/>
          </a:xfrm>
          <a:custGeom>
            <a:avLst/>
            <a:gdLst>
              <a:gd name="connsiteX0" fmla="*/ 2178658 w 4357316"/>
              <a:gd name="connsiteY0" fmla="*/ 0 h 4357316"/>
              <a:gd name="connsiteX1" fmla="*/ 4357316 w 4357316"/>
              <a:gd name="connsiteY1" fmla="*/ 2178658 h 4357316"/>
              <a:gd name="connsiteX2" fmla="*/ 2178658 w 4357316"/>
              <a:gd name="connsiteY2" fmla="*/ 4357316 h 4357316"/>
              <a:gd name="connsiteX3" fmla="*/ 0 w 4357316"/>
              <a:gd name="connsiteY3" fmla="*/ 2178658 h 4357316"/>
              <a:gd name="connsiteX4" fmla="*/ 2178658 w 4357316"/>
              <a:gd name="connsiteY4" fmla="*/ 0 h 435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7316" h="4357316">
                <a:moveTo>
                  <a:pt x="2178658" y="0"/>
                </a:moveTo>
                <a:cubicBezTo>
                  <a:pt x="3381898" y="0"/>
                  <a:pt x="4357316" y="975418"/>
                  <a:pt x="4357316" y="2178658"/>
                </a:cubicBezTo>
                <a:cubicBezTo>
                  <a:pt x="4357316" y="3381898"/>
                  <a:pt x="3381898" y="4357316"/>
                  <a:pt x="2178658" y="4357316"/>
                </a:cubicBezTo>
                <a:cubicBezTo>
                  <a:pt x="975418" y="4357316"/>
                  <a:pt x="0" y="3381898"/>
                  <a:pt x="0" y="2178658"/>
                </a:cubicBezTo>
                <a:cubicBezTo>
                  <a:pt x="0" y="975418"/>
                  <a:pt x="975418" y="0"/>
                  <a:pt x="2178658" y="0"/>
                </a:cubicBezTo>
                <a:close/>
              </a:path>
            </a:pathLst>
          </a:custGeom>
          <a:gradFill>
            <a:gsLst>
              <a:gs pos="0">
                <a:schemeClr val="accent1">
                  <a:lumMod val="60000"/>
                  <a:lumOff val="40000"/>
                  <a:alpha val="20000"/>
                </a:schemeClr>
              </a:gs>
              <a:gs pos="7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C8C68FA-FF8A-8AAC-1D01-AC9A68460A3E}"/>
              </a:ext>
            </a:extLst>
          </p:cNvPr>
          <p:cNvSpPr>
            <a:spLocks noGrp="1"/>
          </p:cNvSpPr>
          <p:nvPr>
            <p:ph type="ctrTitle"/>
          </p:nvPr>
        </p:nvSpPr>
        <p:spPr>
          <a:xfrm>
            <a:off x="2073898" y="1368202"/>
            <a:ext cx="8434425" cy="2313654"/>
          </a:xfrm>
          <a:solidFill>
            <a:schemeClr val="tx2">
              <a:lumMod val="50000"/>
              <a:lumOff val="50000"/>
            </a:schemeClr>
          </a:solidFill>
        </p:spPr>
        <p:txBody>
          <a:bodyPr anchor="b">
            <a:normAutofit/>
          </a:bodyPr>
          <a:lstStyle/>
          <a:p>
            <a:pPr algn="ctr"/>
            <a:r>
              <a:rPr lang="en-GB" sz="2800" i="0" dirty="0">
                <a:solidFill>
                  <a:schemeClr val="bg1"/>
                </a:solidFill>
              </a:rPr>
              <a:t>Applied Health Research</a:t>
            </a:r>
            <a:br>
              <a:rPr lang="en-GB" sz="2800" i="0" dirty="0">
                <a:solidFill>
                  <a:schemeClr val="bg1"/>
                </a:solidFill>
              </a:rPr>
            </a:br>
            <a:r>
              <a:rPr lang="en-GB" sz="2800" i="0" dirty="0">
                <a:solidFill>
                  <a:schemeClr val="bg1"/>
                </a:solidFill>
              </a:rPr>
              <a:t>         </a:t>
            </a:r>
            <a:r>
              <a:rPr lang="en-GB" sz="3800" i="0" dirty="0">
                <a:solidFill>
                  <a:schemeClr val="bg1"/>
                </a:solidFill>
              </a:rPr>
              <a:t>^</a:t>
            </a:r>
            <a:endParaRPr lang="en-GB" dirty="0">
              <a:solidFill>
                <a:schemeClr val="bg1"/>
              </a:solidFill>
            </a:endParaRPr>
          </a:p>
        </p:txBody>
      </p:sp>
      <p:sp>
        <p:nvSpPr>
          <p:cNvPr id="3" name="Subtitle 2">
            <a:extLst>
              <a:ext uri="{FF2B5EF4-FFF2-40B4-BE49-F238E27FC236}">
                <a16:creationId xmlns:a16="http://schemas.microsoft.com/office/drawing/2014/main" id="{101F1A2F-9055-F899-8243-00BFA5C24D47}"/>
              </a:ext>
            </a:extLst>
          </p:cNvPr>
          <p:cNvSpPr>
            <a:spLocks noGrp="1"/>
          </p:cNvSpPr>
          <p:nvPr>
            <p:ph type="subTitle" idx="1"/>
          </p:nvPr>
        </p:nvSpPr>
        <p:spPr>
          <a:xfrm>
            <a:off x="1458410" y="4305782"/>
            <a:ext cx="9498938" cy="1747777"/>
          </a:xfrm>
          <a:solidFill>
            <a:schemeClr val="accent6">
              <a:lumMod val="75000"/>
            </a:schemeClr>
          </a:solidFill>
        </p:spPr>
        <p:txBody>
          <a:bodyPr>
            <a:noAutofit/>
          </a:bodyPr>
          <a:lstStyle/>
          <a:p>
            <a:pPr algn="ctr">
              <a:lnSpc>
                <a:spcPct val="150000"/>
              </a:lnSpc>
              <a:spcBef>
                <a:spcPts val="0"/>
              </a:spcBef>
            </a:pPr>
            <a:r>
              <a:rPr lang="en-GB" sz="2000" b="1" dirty="0">
                <a:solidFill>
                  <a:srgbClr val="FFFFFF"/>
                </a:solidFill>
              </a:rPr>
              <a:t>Dr Kritika Samsi</a:t>
            </a:r>
          </a:p>
          <a:p>
            <a:pPr algn="ctr">
              <a:lnSpc>
                <a:spcPct val="150000"/>
              </a:lnSpc>
              <a:spcBef>
                <a:spcPts val="0"/>
              </a:spcBef>
            </a:pPr>
            <a:r>
              <a:rPr lang="en-GB" sz="2000" b="1" dirty="0">
                <a:solidFill>
                  <a:srgbClr val="FFFFFF"/>
                </a:solidFill>
              </a:rPr>
              <a:t>Senior Research Fellow, NIHR Policy Research Unit in Health &amp; Social Care Workforce</a:t>
            </a:r>
          </a:p>
          <a:p>
            <a:pPr algn="ctr">
              <a:lnSpc>
                <a:spcPct val="150000"/>
              </a:lnSpc>
              <a:spcBef>
                <a:spcPts val="0"/>
              </a:spcBef>
            </a:pPr>
            <a:r>
              <a:rPr lang="en-GB" sz="2000" b="1" dirty="0">
                <a:solidFill>
                  <a:srgbClr val="FFFFFF"/>
                </a:solidFill>
              </a:rPr>
              <a:t>Theme lead, social care, ARC South London</a:t>
            </a:r>
          </a:p>
        </p:txBody>
      </p:sp>
      <p:cxnSp>
        <p:nvCxnSpPr>
          <p:cNvPr id="24" name="Straight Connector 23">
            <a:extLst>
              <a:ext uri="{FF2B5EF4-FFF2-40B4-BE49-F238E27FC236}">
                <a16:creationId xmlns:a16="http://schemas.microsoft.com/office/drawing/2014/main" id="{414C5C93-B9E9-4392-ADCF-ABF21209DD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10423" y="395468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7B99EE0-C03C-B84D-87C7-80C657B7DC63}"/>
              </a:ext>
            </a:extLst>
          </p:cNvPr>
          <p:cNvSpPr txBox="1"/>
          <p:nvPr/>
        </p:nvSpPr>
        <p:spPr>
          <a:xfrm rot="20286569">
            <a:off x="6701954" y="1808262"/>
            <a:ext cx="1669774" cy="523220"/>
          </a:xfrm>
          <a:prstGeom prst="rect">
            <a:avLst/>
          </a:prstGeom>
          <a:noFill/>
        </p:spPr>
        <p:txBody>
          <a:bodyPr wrap="square" rtlCol="0">
            <a:spAutoFit/>
          </a:bodyPr>
          <a:lstStyle/>
          <a:p>
            <a:r>
              <a:rPr lang="en-GB" sz="2800" b="1" dirty="0">
                <a:solidFill>
                  <a:schemeClr val="bg1"/>
                </a:solidFill>
                <a:latin typeface="+mj-lt"/>
              </a:rPr>
              <a:t>&amp; CARE</a:t>
            </a:r>
          </a:p>
        </p:txBody>
      </p:sp>
    </p:spTree>
    <p:extLst>
      <p:ext uri="{BB962C8B-B14F-4D97-AF65-F5344CB8AC3E}">
        <p14:creationId xmlns:p14="http://schemas.microsoft.com/office/powerpoint/2010/main" val="188488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760E4C7-47B8-4356-ABCA-CC9C79E2D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Cherry blossoms">
            <a:extLst>
              <a:ext uri="{FF2B5EF4-FFF2-40B4-BE49-F238E27FC236}">
                <a16:creationId xmlns:a16="http://schemas.microsoft.com/office/drawing/2014/main" id="{B34977A5-6D90-D441-C364-9D3C4EE6D1F2}"/>
              </a:ext>
            </a:extLst>
          </p:cNvPr>
          <p:cNvPicPr>
            <a:picLocks noChangeAspect="1"/>
          </p:cNvPicPr>
          <p:nvPr/>
        </p:nvPicPr>
        <p:blipFill rotWithShape="1">
          <a:blip r:embed="rId2">
            <a:alphaModFix/>
          </a:blip>
          <a:srcRect t="6765" b="8985"/>
          <a:stretch/>
        </p:blipFill>
        <p:spPr>
          <a:xfrm>
            <a:off x="20" y="1571"/>
            <a:ext cx="12191980" cy="6856429"/>
          </a:xfrm>
          <a:prstGeom prst="rect">
            <a:avLst/>
          </a:prstGeom>
        </p:spPr>
      </p:pic>
      <p:sp>
        <p:nvSpPr>
          <p:cNvPr id="23" name="Freeform: Shape 22">
            <a:extLst>
              <a:ext uri="{FF2B5EF4-FFF2-40B4-BE49-F238E27FC236}">
                <a16:creationId xmlns:a16="http://schemas.microsoft.com/office/drawing/2014/main" id="{3F0586C3-A19F-D214-ABDE-30AD5B666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17342" y="1250342"/>
            <a:ext cx="4357316" cy="4357316"/>
          </a:xfrm>
          <a:custGeom>
            <a:avLst/>
            <a:gdLst>
              <a:gd name="connsiteX0" fmla="*/ 2178658 w 4357316"/>
              <a:gd name="connsiteY0" fmla="*/ 0 h 4357316"/>
              <a:gd name="connsiteX1" fmla="*/ 4357316 w 4357316"/>
              <a:gd name="connsiteY1" fmla="*/ 2178658 h 4357316"/>
              <a:gd name="connsiteX2" fmla="*/ 2178658 w 4357316"/>
              <a:gd name="connsiteY2" fmla="*/ 4357316 h 4357316"/>
              <a:gd name="connsiteX3" fmla="*/ 0 w 4357316"/>
              <a:gd name="connsiteY3" fmla="*/ 2178658 h 4357316"/>
              <a:gd name="connsiteX4" fmla="*/ 2178658 w 4357316"/>
              <a:gd name="connsiteY4" fmla="*/ 0 h 435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7316" h="4357316">
                <a:moveTo>
                  <a:pt x="2178658" y="0"/>
                </a:moveTo>
                <a:cubicBezTo>
                  <a:pt x="3381898" y="0"/>
                  <a:pt x="4357316" y="975418"/>
                  <a:pt x="4357316" y="2178658"/>
                </a:cubicBezTo>
                <a:cubicBezTo>
                  <a:pt x="4357316" y="3381898"/>
                  <a:pt x="3381898" y="4357316"/>
                  <a:pt x="2178658" y="4357316"/>
                </a:cubicBezTo>
                <a:cubicBezTo>
                  <a:pt x="975418" y="4357316"/>
                  <a:pt x="0" y="3381898"/>
                  <a:pt x="0" y="2178658"/>
                </a:cubicBezTo>
                <a:cubicBezTo>
                  <a:pt x="0" y="975418"/>
                  <a:pt x="975418" y="0"/>
                  <a:pt x="2178658" y="0"/>
                </a:cubicBezTo>
                <a:close/>
              </a:path>
            </a:pathLst>
          </a:custGeom>
          <a:gradFill>
            <a:gsLst>
              <a:gs pos="0">
                <a:schemeClr val="accent1">
                  <a:lumMod val="60000"/>
                  <a:lumOff val="40000"/>
                  <a:alpha val="20000"/>
                </a:schemeClr>
              </a:gs>
              <a:gs pos="7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C8C68FA-FF8A-8AAC-1D01-AC9A68460A3E}"/>
              </a:ext>
            </a:extLst>
          </p:cNvPr>
          <p:cNvSpPr>
            <a:spLocks noGrp="1"/>
          </p:cNvSpPr>
          <p:nvPr>
            <p:ph type="ctrTitle"/>
          </p:nvPr>
        </p:nvSpPr>
        <p:spPr>
          <a:xfrm>
            <a:off x="2073898" y="1368202"/>
            <a:ext cx="8434425" cy="2313654"/>
          </a:xfrm>
          <a:solidFill>
            <a:schemeClr val="tx2">
              <a:lumMod val="50000"/>
              <a:lumOff val="50000"/>
            </a:schemeClr>
          </a:solidFill>
        </p:spPr>
        <p:txBody>
          <a:bodyPr anchor="b">
            <a:normAutofit/>
          </a:bodyPr>
          <a:lstStyle/>
          <a:p>
            <a:pPr algn="ctr"/>
            <a:r>
              <a:rPr lang="en-GB" sz="2800" i="0" dirty="0">
                <a:solidFill>
                  <a:schemeClr val="bg1"/>
                </a:solidFill>
              </a:rPr>
              <a:t>Recognising the contribution of the social care workforce and how to support them</a:t>
            </a:r>
            <a:br>
              <a:rPr lang="en-GB" sz="2800" i="0" dirty="0">
                <a:solidFill>
                  <a:schemeClr val="bg1"/>
                </a:solidFill>
              </a:rPr>
            </a:br>
            <a:endParaRPr lang="en-GB" dirty="0">
              <a:solidFill>
                <a:schemeClr val="bg1"/>
              </a:solidFill>
            </a:endParaRPr>
          </a:p>
        </p:txBody>
      </p:sp>
      <p:sp>
        <p:nvSpPr>
          <p:cNvPr id="3" name="Subtitle 2">
            <a:extLst>
              <a:ext uri="{FF2B5EF4-FFF2-40B4-BE49-F238E27FC236}">
                <a16:creationId xmlns:a16="http://schemas.microsoft.com/office/drawing/2014/main" id="{101F1A2F-9055-F899-8243-00BFA5C24D47}"/>
              </a:ext>
            </a:extLst>
          </p:cNvPr>
          <p:cNvSpPr>
            <a:spLocks noGrp="1"/>
          </p:cNvSpPr>
          <p:nvPr>
            <p:ph type="subTitle" idx="1"/>
          </p:nvPr>
        </p:nvSpPr>
        <p:spPr>
          <a:xfrm>
            <a:off x="1458410" y="4305782"/>
            <a:ext cx="9498938" cy="1747777"/>
          </a:xfrm>
          <a:solidFill>
            <a:schemeClr val="accent6">
              <a:lumMod val="75000"/>
            </a:schemeClr>
          </a:solidFill>
        </p:spPr>
        <p:txBody>
          <a:bodyPr>
            <a:noAutofit/>
          </a:bodyPr>
          <a:lstStyle/>
          <a:p>
            <a:pPr algn="ctr">
              <a:lnSpc>
                <a:spcPct val="150000"/>
              </a:lnSpc>
              <a:spcBef>
                <a:spcPts val="0"/>
              </a:spcBef>
            </a:pPr>
            <a:r>
              <a:rPr lang="en-GB" sz="2000" b="1" dirty="0">
                <a:solidFill>
                  <a:srgbClr val="FFFFFF"/>
                </a:solidFill>
              </a:rPr>
              <a:t>Dr Kritika Samsi</a:t>
            </a:r>
          </a:p>
          <a:p>
            <a:pPr algn="ctr">
              <a:lnSpc>
                <a:spcPct val="150000"/>
              </a:lnSpc>
              <a:spcBef>
                <a:spcPts val="0"/>
              </a:spcBef>
            </a:pPr>
            <a:r>
              <a:rPr lang="en-GB" sz="2000" b="1" dirty="0">
                <a:solidFill>
                  <a:srgbClr val="FFFFFF"/>
                </a:solidFill>
              </a:rPr>
              <a:t>Senior Research Fellow, NIHR Policy Research Unit in Health &amp; Social Care Workforce</a:t>
            </a:r>
          </a:p>
          <a:p>
            <a:pPr algn="ctr">
              <a:lnSpc>
                <a:spcPct val="150000"/>
              </a:lnSpc>
              <a:spcBef>
                <a:spcPts val="0"/>
              </a:spcBef>
            </a:pPr>
            <a:r>
              <a:rPr lang="en-GB" sz="2000" b="1" dirty="0">
                <a:solidFill>
                  <a:srgbClr val="FFFFFF"/>
                </a:solidFill>
              </a:rPr>
              <a:t>Theme lead, social care, ARC South London</a:t>
            </a:r>
          </a:p>
        </p:txBody>
      </p:sp>
      <p:cxnSp>
        <p:nvCxnSpPr>
          <p:cNvPr id="24" name="Straight Connector 23">
            <a:extLst>
              <a:ext uri="{FF2B5EF4-FFF2-40B4-BE49-F238E27FC236}">
                <a16:creationId xmlns:a16="http://schemas.microsoft.com/office/drawing/2014/main" id="{414C5C93-B9E9-4392-ADCF-ABF21209DD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10423" y="395468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5278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E1C7B-46C5-5DC9-D0D0-8D92DC6507DB}"/>
              </a:ext>
            </a:extLst>
          </p:cNvPr>
          <p:cNvSpPr>
            <a:spLocks noGrp="1"/>
          </p:cNvSpPr>
          <p:nvPr>
            <p:ph type="title"/>
          </p:nvPr>
        </p:nvSpPr>
        <p:spPr>
          <a:xfrm>
            <a:off x="952500" y="107157"/>
            <a:ext cx="10287000" cy="1147762"/>
          </a:xfrm>
        </p:spPr>
        <p:txBody>
          <a:bodyPr/>
          <a:lstStyle/>
          <a:p>
            <a:r>
              <a:rPr lang="en-GB" dirty="0"/>
              <a:t>Social care workforce overview</a:t>
            </a:r>
          </a:p>
        </p:txBody>
      </p:sp>
      <p:pic>
        <p:nvPicPr>
          <p:cNvPr id="5" name="Picture 4">
            <a:extLst>
              <a:ext uri="{FF2B5EF4-FFF2-40B4-BE49-F238E27FC236}">
                <a16:creationId xmlns:a16="http://schemas.microsoft.com/office/drawing/2014/main" id="{90041704-73A1-33B6-2BD8-A28DBD7D04E4}"/>
              </a:ext>
            </a:extLst>
          </p:cNvPr>
          <p:cNvPicPr>
            <a:picLocks noChangeAspect="1"/>
          </p:cNvPicPr>
          <p:nvPr/>
        </p:nvPicPr>
        <p:blipFill rotWithShape="1">
          <a:blip r:embed="rId3"/>
          <a:srcRect l="21032" t="38000" r="27252" b="17600"/>
          <a:stretch/>
        </p:blipFill>
        <p:spPr>
          <a:xfrm>
            <a:off x="731520" y="1444752"/>
            <a:ext cx="5486400" cy="3044952"/>
          </a:xfrm>
          <a:prstGeom prst="rect">
            <a:avLst/>
          </a:prstGeom>
        </p:spPr>
      </p:pic>
      <p:pic>
        <p:nvPicPr>
          <p:cNvPr id="7" name="Picture 6">
            <a:extLst>
              <a:ext uri="{FF2B5EF4-FFF2-40B4-BE49-F238E27FC236}">
                <a16:creationId xmlns:a16="http://schemas.microsoft.com/office/drawing/2014/main" id="{8F97A9A6-3B94-743E-F731-9C9C45321F75}"/>
              </a:ext>
            </a:extLst>
          </p:cNvPr>
          <p:cNvPicPr>
            <a:picLocks noChangeAspect="1"/>
          </p:cNvPicPr>
          <p:nvPr/>
        </p:nvPicPr>
        <p:blipFill rotWithShape="1">
          <a:blip r:embed="rId4"/>
          <a:srcRect l="38029" t="37199" r="28016" b="37600"/>
          <a:stretch/>
        </p:blipFill>
        <p:spPr>
          <a:xfrm>
            <a:off x="7287768" y="1444752"/>
            <a:ext cx="3493008" cy="1728216"/>
          </a:xfrm>
          <a:prstGeom prst="rect">
            <a:avLst/>
          </a:prstGeom>
        </p:spPr>
      </p:pic>
      <p:pic>
        <p:nvPicPr>
          <p:cNvPr id="9" name="Picture 8">
            <a:extLst>
              <a:ext uri="{FF2B5EF4-FFF2-40B4-BE49-F238E27FC236}">
                <a16:creationId xmlns:a16="http://schemas.microsoft.com/office/drawing/2014/main" id="{BDEB1276-4F33-03DF-494D-A53D6B7EB572}"/>
              </a:ext>
            </a:extLst>
          </p:cNvPr>
          <p:cNvPicPr>
            <a:picLocks noChangeAspect="1"/>
          </p:cNvPicPr>
          <p:nvPr/>
        </p:nvPicPr>
        <p:blipFill rotWithShape="1">
          <a:blip r:embed="rId4"/>
          <a:srcRect l="18563" t="61066" r="56637" b="18267"/>
          <a:stretch/>
        </p:blipFill>
        <p:spPr>
          <a:xfrm>
            <a:off x="9392773" y="3362801"/>
            <a:ext cx="2551176" cy="1417320"/>
          </a:xfrm>
          <a:prstGeom prst="rect">
            <a:avLst/>
          </a:prstGeom>
        </p:spPr>
      </p:pic>
      <p:pic>
        <p:nvPicPr>
          <p:cNvPr id="11" name="Picture 10">
            <a:extLst>
              <a:ext uri="{FF2B5EF4-FFF2-40B4-BE49-F238E27FC236}">
                <a16:creationId xmlns:a16="http://schemas.microsoft.com/office/drawing/2014/main" id="{DF881CF6-FE04-F455-2C8B-31D99D052225}"/>
              </a:ext>
            </a:extLst>
          </p:cNvPr>
          <p:cNvPicPr>
            <a:picLocks noChangeAspect="1"/>
          </p:cNvPicPr>
          <p:nvPr/>
        </p:nvPicPr>
        <p:blipFill rotWithShape="1">
          <a:blip r:embed="rId5"/>
          <a:srcRect l="36101" t="42080" r="44014" b="37045"/>
          <a:stretch/>
        </p:blipFill>
        <p:spPr>
          <a:xfrm>
            <a:off x="6988655" y="3429000"/>
            <a:ext cx="2045617" cy="1431648"/>
          </a:xfrm>
          <a:prstGeom prst="rect">
            <a:avLst/>
          </a:prstGeom>
        </p:spPr>
      </p:pic>
      <p:sp>
        <p:nvSpPr>
          <p:cNvPr id="16" name="TextBox 15">
            <a:extLst>
              <a:ext uri="{FF2B5EF4-FFF2-40B4-BE49-F238E27FC236}">
                <a16:creationId xmlns:a16="http://schemas.microsoft.com/office/drawing/2014/main" id="{D49862E1-9179-E81D-24F5-E25C623E39E1}"/>
              </a:ext>
            </a:extLst>
          </p:cNvPr>
          <p:cNvSpPr txBox="1"/>
          <p:nvPr/>
        </p:nvSpPr>
        <p:spPr>
          <a:xfrm>
            <a:off x="500014" y="4860648"/>
            <a:ext cx="7578757" cy="1938992"/>
          </a:xfrm>
          <a:prstGeom prst="rect">
            <a:avLst/>
          </a:prstGeom>
          <a:solidFill>
            <a:schemeClr val="accent2">
              <a:lumMod val="75000"/>
            </a:schemeClr>
          </a:solidFill>
        </p:spPr>
        <p:txBody>
          <a:bodyPr wrap="square" rtlCol="0">
            <a:spAutoFit/>
          </a:bodyPr>
          <a:lstStyle/>
          <a:p>
            <a:r>
              <a:rPr lang="en-GB" sz="2000" b="1" u="sng" dirty="0">
                <a:solidFill>
                  <a:schemeClr val="bg1"/>
                </a:solidFill>
                <a:latin typeface="+mj-lt"/>
              </a:rPr>
              <a:t>Statistics of the adult social care workforce in the UK:</a:t>
            </a:r>
          </a:p>
          <a:p>
            <a:pPr>
              <a:buFont typeface="Arial" panose="020B0604020202020204" pitchFamily="34" charset="0"/>
              <a:buChar char="•"/>
            </a:pPr>
            <a:r>
              <a:rPr lang="en-GB" sz="2000" i="0" dirty="0">
                <a:solidFill>
                  <a:schemeClr val="bg1"/>
                </a:solidFill>
                <a:effectLst/>
                <a:latin typeface="+mj-lt"/>
              </a:rPr>
              <a:t>82% of the workforce are female.</a:t>
            </a:r>
          </a:p>
          <a:p>
            <a:pPr>
              <a:buFont typeface="Arial" panose="020B0604020202020204" pitchFamily="34" charset="0"/>
              <a:buChar char="•"/>
            </a:pPr>
            <a:r>
              <a:rPr lang="en-GB" sz="2000" i="0" dirty="0">
                <a:solidFill>
                  <a:schemeClr val="bg1"/>
                </a:solidFill>
                <a:effectLst/>
                <a:latin typeface="+mj-lt"/>
              </a:rPr>
              <a:t>The average age of the workforce is 44 years.</a:t>
            </a:r>
          </a:p>
          <a:p>
            <a:pPr>
              <a:buFont typeface="Arial" panose="020B0604020202020204" pitchFamily="34" charset="0"/>
              <a:buChar char="•"/>
            </a:pPr>
            <a:r>
              <a:rPr lang="en-GB" sz="2000" i="0" dirty="0">
                <a:solidFill>
                  <a:schemeClr val="bg1"/>
                </a:solidFill>
                <a:effectLst/>
                <a:latin typeface="+mj-lt"/>
              </a:rPr>
              <a:t>27% of workers are aged 55 and above.</a:t>
            </a:r>
          </a:p>
          <a:p>
            <a:pPr>
              <a:buFont typeface="Arial" panose="020B0604020202020204" pitchFamily="34" charset="0"/>
              <a:buChar char="•"/>
            </a:pPr>
            <a:r>
              <a:rPr lang="en-GB" sz="2000" i="0" dirty="0">
                <a:solidFill>
                  <a:schemeClr val="bg1"/>
                </a:solidFill>
                <a:effectLst/>
                <a:latin typeface="+mj-lt"/>
              </a:rPr>
              <a:t>84% of the workforce were British.</a:t>
            </a:r>
          </a:p>
          <a:p>
            <a:pPr>
              <a:buFont typeface="Arial" panose="020B0604020202020204" pitchFamily="34" charset="0"/>
              <a:buChar char="•"/>
            </a:pPr>
            <a:r>
              <a:rPr lang="en-GB" sz="2000" i="0" dirty="0">
                <a:solidFill>
                  <a:schemeClr val="bg1"/>
                </a:solidFill>
                <a:effectLst/>
                <a:latin typeface="+mj-lt"/>
              </a:rPr>
              <a:t>7% (113,000 jobs) had an EU nationality.</a:t>
            </a:r>
          </a:p>
        </p:txBody>
      </p:sp>
    </p:spTree>
    <p:extLst>
      <p:ext uri="{BB962C8B-B14F-4D97-AF65-F5344CB8AC3E}">
        <p14:creationId xmlns:p14="http://schemas.microsoft.com/office/powerpoint/2010/main" val="2650319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E1C7B-46C5-5DC9-D0D0-8D92DC6507DB}"/>
              </a:ext>
            </a:extLst>
          </p:cNvPr>
          <p:cNvSpPr>
            <a:spLocks noGrp="1"/>
          </p:cNvSpPr>
          <p:nvPr>
            <p:ph type="title"/>
          </p:nvPr>
        </p:nvSpPr>
        <p:spPr>
          <a:xfrm>
            <a:off x="811098" y="78508"/>
            <a:ext cx="10287000" cy="1147762"/>
          </a:xfrm>
        </p:spPr>
        <p:txBody>
          <a:bodyPr/>
          <a:lstStyle/>
          <a:p>
            <a:r>
              <a:rPr lang="en-GB" dirty="0"/>
              <a:t>Day centres</a:t>
            </a:r>
            <a:br>
              <a:rPr lang="en-GB" dirty="0"/>
            </a:br>
            <a:endParaRPr lang="en-GB" dirty="0"/>
          </a:p>
        </p:txBody>
      </p:sp>
      <p:sp>
        <p:nvSpPr>
          <p:cNvPr id="3" name="Content Placeholder 2">
            <a:extLst>
              <a:ext uri="{FF2B5EF4-FFF2-40B4-BE49-F238E27FC236}">
                <a16:creationId xmlns:a16="http://schemas.microsoft.com/office/drawing/2014/main" id="{E98027D5-B4A5-F19D-55D7-40375F11437A}"/>
              </a:ext>
            </a:extLst>
          </p:cNvPr>
          <p:cNvSpPr>
            <a:spLocks noGrp="1"/>
          </p:cNvSpPr>
          <p:nvPr>
            <p:ph idx="1"/>
          </p:nvPr>
        </p:nvSpPr>
        <p:spPr>
          <a:xfrm>
            <a:off x="829952" y="750194"/>
            <a:ext cx="10287000" cy="903430"/>
          </a:xfrm>
        </p:spPr>
        <p:txBody>
          <a:bodyPr>
            <a:normAutofit/>
          </a:bodyPr>
          <a:lstStyle/>
          <a:p>
            <a:pPr marL="0" indent="0" algn="ctr">
              <a:buNone/>
            </a:pPr>
            <a:r>
              <a:rPr lang="en-GB" sz="2000" b="1" dirty="0"/>
              <a:t>In south London, our work has focused on recognising the valuable support day centres provide older people &amp; supporting their sustainability</a:t>
            </a:r>
          </a:p>
        </p:txBody>
      </p:sp>
      <p:sp>
        <p:nvSpPr>
          <p:cNvPr id="4" name="TextBox 3">
            <a:extLst>
              <a:ext uri="{FF2B5EF4-FFF2-40B4-BE49-F238E27FC236}">
                <a16:creationId xmlns:a16="http://schemas.microsoft.com/office/drawing/2014/main" id="{D86761DA-41BC-D248-DFB2-2928121435AC}"/>
              </a:ext>
            </a:extLst>
          </p:cNvPr>
          <p:cNvSpPr txBox="1"/>
          <p:nvPr/>
        </p:nvSpPr>
        <p:spPr>
          <a:xfrm>
            <a:off x="254522" y="1701544"/>
            <a:ext cx="2658360" cy="3416320"/>
          </a:xfrm>
          <a:prstGeom prst="rect">
            <a:avLst/>
          </a:prstGeom>
          <a:solidFill>
            <a:schemeClr val="accent6">
              <a:lumMod val="60000"/>
              <a:lumOff val="40000"/>
            </a:schemeClr>
          </a:solidFill>
        </p:spPr>
        <p:txBody>
          <a:bodyPr wrap="square" rtlCol="0">
            <a:spAutoFit/>
          </a:bodyPr>
          <a:lstStyle/>
          <a:p>
            <a:pPr algn="ctr"/>
            <a:endParaRPr lang="en-GB" sz="1800" b="1" dirty="0"/>
          </a:p>
          <a:p>
            <a:pPr algn="ctr"/>
            <a:r>
              <a:rPr lang="en-GB" sz="1800" b="1" dirty="0"/>
              <a:t>During Covid, we sought to support day centres by collating information that could enable day centres to unlock following pandemic lockdowns: </a:t>
            </a:r>
            <a:r>
              <a:rPr lang="en-GB" sz="1800" b="1" dirty="0">
                <a:hlinkClick r:id="rId3"/>
              </a:rPr>
              <a:t>https://www.kcl.ac.uk/research/helping-day-centres-to-unlock-lockdown</a:t>
            </a:r>
            <a:endParaRPr lang="en-GB" sz="1800" b="1" dirty="0"/>
          </a:p>
          <a:p>
            <a:pPr algn="ctr"/>
            <a:endParaRPr lang="en-GB" sz="1800" b="1" dirty="0"/>
          </a:p>
        </p:txBody>
      </p:sp>
      <p:sp>
        <p:nvSpPr>
          <p:cNvPr id="5" name="TextBox 4">
            <a:extLst>
              <a:ext uri="{FF2B5EF4-FFF2-40B4-BE49-F238E27FC236}">
                <a16:creationId xmlns:a16="http://schemas.microsoft.com/office/drawing/2014/main" id="{53E210DD-3463-6FE1-2AF4-3D55F5EF8F54}"/>
              </a:ext>
            </a:extLst>
          </p:cNvPr>
          <p:cNvSpPr txBox="1"/>
          <p:nvPr/>
        </p:nvSpPr>
        <p:spPr>
          <a:xfrm>
            <a:off x="5703217" y="2088042"/>
            <a:ext cx="3516198" cy="3416320"/>
          </a:xfrm>
          <a:prstGeom prst="rect">
            <a:avLst/>
          </a:prstGeom>
          <a:solidFill>
            <a:schemeClr val="accent6">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t>Through prioritisation activities, community engagement, an online forum and a stakeholder survey, we identified elements that would boost support to the sector; have created a Day Centres Resources Hub.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t>Currently in development, the website will be launched in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t>April 2024.</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dirty="0"/>
          </a:p>
        </p:txBody>
      </p:sp>
      <p:pic>
        <p:nvPicPr>
          <p:cNvPr id="7" name="Picture 6">
            <a:extLst>
              <a:ext uri="{FF2B5EF4-FFF2-40B4-BE49-F238E27FC236}">
                <a16:creationId xmlns:a16="http://schemas.microsoft.com/office/drawing/2014/main" id="{446F74B5-D559-E4C8-75F2-DB832F567254}"/>
              </a:ext>
            </a:extLst>
          </p:cNvPr>
          <p:cNvPicPr>
            <a:picLocks noChangeAspect="1"/>
          </p:cNvPicPr>
          <p:nvPr/>
        </p:nvPicPr>
        <p:blipFill rotWithShape="1">
          <a:blip r:embed="rId4"/>
          <a:srcRect l="33478" t="18145" r="37141" b="6392"/>
          <a:stretch/>
        </p:blipFill>
        <p:spPr>
          <a:xfrm>
            <a:off x="3016577" y="2921068"/>
            <a:ext cx="2450969" cy="3541005"/>
          </a:xfrm>
          <a:prstGeom prst="rect">
            <a:avLst/>
          </a:prstGeom>
          <a:ln>
            <a:solidFill>
              <a:schemeClr val="accent6">
                <a:lumMod val="50000"/>
              </a:schemeClr>
            </a:solidFill>
          </a:ln>
        </p:spPr>
      </p:pic>
      <p:pic>
        <p:nvPicPr>
          <p:cNvPr id="13" name="Picture 12">
            <a:extLst>
              <a:ext uri="{FF2B5EF4-FFF2-40B4-BE49-F238E27FC236}">
                <a16:creationId xmlns:a16="http://schemas.microsoft.com/office/drawing/2014/main" id="{86B54239-B9CD-C2F7-0B45-AD956EED16BB}"/>
              </a:ext>
            </a:extLst>
          </p:cNvPr>
          <p:cNvPicPr>
            <a:picLocks noChangeAspect="1"/>
          </p:cNvPicPr>
          <p:nvPr/>
        </p:nvPicPr>
        <p:blipFill rotWithShape="1">
          <a:blip r:embed="rId5"/>
          <a:srcRect l="29381" t="20893" r="31341" b="4605"/>
          <a:stretch/>
        </p:blipFill>
        <p:spPr>
          <a:xfrm rot="259625">
            <a:off x="9104507" y="3170270"/>
            <a:ext cx="2812170" cy="3300364"/>
          </a:xfrm>
          <a:prstGeom prst="rect">
            <a:avLst/>
          </a:prstGeom>
        </p:spPr>
      </p:pic>
    </p:spTree>
    <p:extLst>
      <p:ext uri="{BB962C8B-B14F-4D97-AF65-F5344CB8AC3E}">
        <p14:creationId xmlns:p14="http://schemas.microsoft.com/office/powerpoint/2010/main" val="492139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E1C7B-46C5-5DC9-D0D0-8D92DC6507DB}"/>
              </a:ext>
            </a:extLst>
          </p:cNvPr>
          <p:cNvSpPr>
            <a:spLocks noGrp="1"/>
          </p:cNvSpPr>
          <p:nvPr>
            <p:ph type="title"/>
          </p:nvPr>
        </p:nvSpPr>
        <p:spPr>
          <a:xfrm>
            <a:off x="905366" y="285898"/>
            <a:ext cx="10287000" cy="1147762"/>
          </a:xfrm>
        </p:spPr>
        <p:txBody>
          <a:bodyPr/>
          <a:lstStyle/>
          <a:p>
            <a:r>
              <a:rPr lang="en-GB" dirty="0"/>
              <a:t>In home care</a:t>
            </a:r>
            <a:br>
              <a:rPr lang="en-GB" dirty="0"/>
            </a:br>
            <a:endParaRPr lang="en-GB" dirty="0"/>
          </a:p>
        </p:txBody>
      </p:sp>
      <p:sp>
        <p:nvSpPr>
          <p:cNvPr id="3" name="Content Placeholder 2">
            <a:extLst>
              <a:ext uri="{FF2B5EF4-FFF2-40B4-BE49-F238E27FC236}">
                <a16:creationId xmlns:a16="http://schemas.microsoft.com/office/drawing/2014/main" id="{E98027D5-B4A5-F19D-55D7-40375F11437A}"/>
              </a:ext>
            </a:extLst>
          </p:cNvPr>
          <p:cNvSpPr>
            <a:spLocks noGrp="1"/>
          </p:cNvSpPr>
          <p:nvPr>
            <p:ph idx="1"/>
          </p:nvPr>
        </p:nvSpPr>
        <p:spPr>
          <a:xfrm>
            <a:off x="848805" y="976437"/>
            <a:ext cx="10287000" cy="903430"/>
          </a:xfrm>
        </p:spPr>
        <p:txBody>
          <a:bodyPr>
            <a:normAutofit/>
          </a:bodyPr>
          <a:lstStyle/>
          <a:p>
            <a:pPr marL="0" indent="0" algn="ctr">
              <a:buNone/>
            </a:pPr>
            <a:r>
              <a:rPr lang="en-GB" sz="2000" b="1" dirty="0"/>
              <a:t>Work to support the homecare workforce, a typically fairly isolated workforce that provides support in people’s own homes</a:t>
            </a:r>
          </a:p>
        </p:txBody>
      </p:sp>
      <p:sp>
        <p:nvSpPr>
          <p:cNvPr id="4" name="TextBox 3">
            <a:extLst>
              <a:ext uri="{FF2B5EF4-FFF2-40B4-BE49-F238E27FC236}">
                <a16:creationId xmlns:a16="http://schemas.microsoft.com/office/drawing/2014/main" id="{D86761DA-41BC-D248-DFB2-2928121435AC}"/>
              </a:ext>
            </a:extLst>
          </p:cNvPr>
          <p:cNvSpPr txBox="1"/>
          <p:nvPr/>
        </p:nvSpPr>
        <p:spPr>
          <a:xfrm>
            <a:off x="129236" y="1654410"/>
            <a:ext cx="2962756" cy="3693319"/>
          </a:xfrm>
          <a:prstGeom prst="rect">
            <a:avLst/>
          </a:prstGeom>
          <a:solidFill>
            <a:schemeClr val="accent1">
              <a:lumMod val="75000"/>
            </a:schemeClr>
          </a:solidFill>
          <a:ln>
            <a:solidFill>
              <a:schemeClr val="accent1">
                <a:lumMod val="50000"/>
              </a:schemeClr>
            </a:solidFill>
          </a:ln>
        </p:spPr>
        <p:txBody>
          <a:bodyPr wrap="square" rtlCol="0">
            <a:spAutoFit/>
          </a:bodyPr>
          <a:lstStyle/>
          <a:p>
            <a:pPr algn="ctr"/>
            <a:endParaRPr lang="en-GB" sz="1800" b="1" dirty="0"/>
          </a:p>
          <a:p>
            <a:pPr algn="ctr"/>
            <a:r>
              <a:rPr lang="en-GB" sz="1800" b="1" dirty="0"/>
              <a:t>International recruitment and Health &amp; Care Visa study: </a:t>
            </a:r>
          </a:p>
          <a:p>
            <a:pPr algn="ctr"/>
            <a:r>
              <a:rPr lang="en-GB" sz="1800" b="1" dirty="0"/>
              <a:t>topical &amp; sensitive</a:t>
            </a:r>
          </a:p>
          <a:p>
            <a:pPr algn="ctr"/>
            <a:endParaRPr lang="en-GB" b="1" dirty="0"/>
          </a:p>
          <a:p>
            <a:pPr algn="ctr"/>
            <a:r>
              <a:rPr lang="en-GB" sz="1800" b="1" dirty="0"/>
              <a:t>Capturing views of staff recruited from abroad, experiences of settling in &amp; sustainability of workforce</a:t>
            </a:r>
          </a:p>
          <a:p>
            <a:pPr algn="ctr"/>
            <a:r>
              <a:rPr lang="en-GB" b="1" dirty="0"/>
              <a:t>&amp; Care providers about the challenges experienced</a:t>
            </a:r>
          </a:p>
          <a:p>
            <a:pPr algn="ctr"/>
            <a:endParaRPr lang="en-GB" sz="1800" b="1" dirty="0"/>
          </a:p>
        </p:txBody>
      </p:sp>
      <p:sp>
        <p:nvSpPr>
          <p:cNvPr id="5" name="TextBox 4">
            <a:extLst>
              <a:ext uri="{FF2B5EF4-FFF2-40B4-BE49-F238E27FC236}">
                <a16:creationId xmlns:a16="http://schemas.microsoft.com/office/drawing/2014/main" id="{53E210DD-3463-6FE1-2AF4-3D55F5EF8F54}"/>
              </a:ext>
            </a:extLst>
          </p:cNvPr>
          <p:cNvSpPr txBox="1"/>
          <p:nvPr/>
        </p:nvSpPr>
        <p:spPr>
          <a:xfrm>
            <a:off x="5984878" y="1814665"/>
            <a:ext cx="3420000" cy="2308324"/>
          </a:xfrm>
          <a:prstGeom prst="rect">
            <a:avLst/>
          </a:prstGeom>
          <a:solidFill>
            <a:schemeClr val="accent2">
              <a:lumMod val="75000"/>
            </a:schemeClr>
          </a:solidFill>
          <a:ln>
            <a:solidFill>
              <a:schemeClr val="accent3">
                <a:lumMod val="50000"/>
              </a:schemeClr>
            </a:solidFill>
          </a:ln>
        </p:spPr>
        <p:txBody>
          <a:bodyPr wrap="square" rtlCol="0">
            <a:spAutoFit/>
          </a:bodyPr>
          <a:lstStyle/>
          <a:p>
            <a:pPr algn="ctr">
              <a:defRPr/>
            </a:pPr>
            <a:endParaRPr lang="en-GB" sz="1800" b="1" dirty="0"/>
          </a:p>
          <a:p>
            <a:pPr algn="ctr">
              <a:defRPr/>
            </a:pPr>
            <a:r>
              <a:rPr lang="en-GB" sz="1800" b="1" dirty="0"/>
              <a:t>Dementia Champion study</a:t>
            </a:r>
          </a:p>
          <a:p>
            <a:pPr algn="ctr">
              <a:defRPr/>
            </a:pPr>
            <a:r>
              <a:rPr lang="en-GB" sz="1800" b="1" dirty="0"/>
              <a:t>to develop a </a:t>
            </a:r>
            <a:r>
              <a:rPr lang="en-GB" b="1" dirty="0"/>
              <a:t>dementia specialism leadership model that can be used in home care settings to support people with dementia and carers</a:t>
            </a:r>
          </a:p>
          <a:p>
            <a:pPr algn="ctr">
              <a:defRPr/>
            </a:pPr>
            <a:endParaRPr lang="en-GB" sz="1800" b="1" dirty="0"/>
          </a:p>
        </p:txBody>
      </p:sp>
      <p:sp>
        <p:nvSpPr>
          <p:cNvPr id="6" name="TextBox 5">
            <a:extLst>
              <a:ext uri="{FF2B5EF4-FFF2-40B4-BE49-F238E27FC236}">
                <a16:creationId xmlns:a16="http://schemas.microsoft.com/office/drawing/2014/main" id="{92B1EE08-921D-FDDA-56BD-751A09C61707}"/>
              </a:ext>
            </a:extLst>
          </p:cNvPr>
          <p:cNvSpPr txBox="1"/>
          <p:nvPr/>
        </p:nvSpPr>
        <p:spPr>
          <a:xfrm>
            <a:off x="3075911" y="3610466"/>
            <a:ext cx="3155206" cy="3139321"/>
          </a:xfrm>
          <a:prstGeom prst="rect">
            <a:avLst/>
          </a:prstGeom>
          <a:solidFill>
            <a:schemeClr val="accent2">
              <a:lumMod val="60000"/>
              <a:lumOff val="40000"/>
            </a:schemeClr>
          </a:solidFill>
          <a:ln>
            <a:solidFill>
              <a:schemeClr val="accent1">
                <a:lumMod val="50000"/>
              </a:schemeClr>
            </a:solidFill>
          </a:ln>
        </p:spPr>
        <p:txBody>
          <a:bodyPr wrap="square" rtlCol="0">
            <a:spAutoFit/>
          </a:bodyPr>
          <a:lstStyle/>
          <a:p>
            <a:pPr algn="ctr"/>
            <a:endParaRPr lang="en-GB" sz="1800" b="1" dirty="0"/>
          </a:p>
          <a:p>
            <a:pPr algn="ctr"/>
            <a:r>
              <a:rPr lang="en-GB" sz="1800" b="1" dirty="0"/>
              <a:t>Forward with Dementia: </a:t>
            </a:r>
          </a:p>
          <a:p>
            <a:pPr algn="ctr"/>
            <a:r>
              <a:rPr lang="en-GB" sz="1800" b="1" dirty="0"/>
              <a:t>developed additional content on online hub of resources to support all care workers, especially the homecare workforce: </a:t>
            </a:r>
            <a:r>
              <a:rPr lang="en-GB" sz="1800" b="1" dirty="0">
                <a:hlinkClick r:id="rId3"/>
              </a:rPr>
              <a:t>https://www.forwardwithdementia.org/en/for-all-care-workers/</a:t>
            </a:r>
            <a:endParaRPr lang="en-GB" sz="1800" b="1" dirty="0"/>
          </a:p>
          <a:p>
            <a:pPr algn="ctr"/>
            <a:endParaRPr lang="en-GB" sz="1800" b="1" dirty="0"/>
          </a:p>
        </p:txBody>
      </p:sp>
      <p:pic>
        <p:nvPicPr>
          <p:cNvPr id="8" name="Picture 7">
            <a:extLst>
              <a:ext uri="{FF2B5EF4-FFF2-40B4-BE49-F238E27FC236}">
                <a16:creationId xmlns:a16="http://schemas.microsoft.com/office/drawing/2014/main" id="{FF45E2C9-AF05-6148-56DF-672B2F39D59F}"/>
              </a:ext>
            </a:extLst>
          </p:cNvPr>
          <p:cNvPicPr>
            <a:picLocks noChangeAspect="1"/>
          </p:cNvPicPr>
          <p:nvPr/>
        </p:nvPicPr>
        <p:blipFill rotWithShape="1">
          <a:blip r:embed="rId4"/>
          <a:srcRect t="4811" r="2886" b="11753"/>
          <a:stretch/>
        </p:blipFill>
        <p:spPr>
          <a:xfrm>
            <a:off x="6346977" y="4072378"/>
            <a:ext cx="5269987" cy="2573517"/>
          </a:xfrm>
          <a:prstGeom prst="rect">
            <a:avLst/>
          </a:prstGeom>
          <a:ln>
            <a:solidFill>
              <a:schemeClr val="accent1">
                <a:lumMod val="50000"/>
              </a:schemeClr>
            </a:solidFill>
          </a:ln>
        </p:spPr>
      </p:pic>
      <p:pic>
        <p:nvPicPr>
          <p:cNvPr id="9" name="Picture 8">
            <a:extLst>
              <a:ext uri="{FF2B5EF4-FFF2-40B4-BE49-F238E27FC236}">
                <a16:creationId xmlns:a16="http://schemas.microsoft.com/office/drawing/2014/main" id="{A73F2686-59A1-119F-76DD-9C83925E9578}"/>
              </a:ext>
            </a:extLst>
          </p:cNvPr>
          <p:cNvPicPr>
            <a:picLocks noChangeAspect="1"/>
          </p:cNvPicPr>
          <p:nvPr/>
        </p:nvPicPr>
        <p:blipFill>
          <a:blip r:embed="rId5"/>
          <a:stretch>
            <a:fillRect/>
          </a:stretch>
        </p:blipFill>
        <p:spPr>
          <a:xfrm rot="251987">
            <a:off x="9536626" y="759788"/>
            <a:ext cx="2132437" cy="305057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66918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E1C7B-46C5-5DC9-D0D0-8D92DC6507DB}"/>
              </a:ext>
            </a:extLst>
          </p:cNvPr>
          <p:cNvSpPr>
            <a:spLocks noGrp="1"/>
          </p:cNvSpPr>
          <p:nvPr>
            <p:ph type="title"/>
          </p:nvPr>
        </p:nvSpPr>
        <p:spPr>
          <a:xfrm>
            <a:off x="877085" y="191630"/>
            <a:ext cx="10287000" cy="1147762"/>
          </a:xfrm>
        </p:spPr>
        <p:txBody>
          <a:bodyPr/>
          <a:lstStyle/>
          <a:p>
            <a:r>
              <a:rPr lang="en-GB" dirty="0"/>
              <a:t>hidden workforces</a:t>
            </a:r>
            <a:br>
              <a:rPr lang="en-GB" dirty="0"/>
            </a:br>
            <a:endParaRPr lang="en-GB" dirty="0"/>
          </a:p>
        </p:txBody>
      </p:sp>
      <p:sp>
        <p:nvSpPr>
          <p:cNvPr id="3" name="Content Placeholder 2">
            <a:extLst>
              <a:ext uri="{FF2B5EF4-FFF2-40B4-BE49-F238E27FC236}">
                <a16:creationId xmlns:a16="http://schemas.microsoft.com/office/drawing/2014/main" id="{E98027D5-B4A5-F19D-55D7-40375F11437A}"/>
              </a:ext>
            </a:extLst>
          </p:cNvPr>
          <p:cNvSpPr>
            <a:spLocks noGrp="1"/>
          </p:cNvSpPr>
          <p:nvPr>
            <p:ph idx="1"/>
          </p:nvPr>
        </p:nvSpPr>
        <p:spPr>
          <a:xfrm>
            <a:off x="858232" y="1070706"/>
            <a:ext cx="10287000" cy="903430"/>
          </a:xfrm>
        </p:spPr>
        <p:txBody>
          <a:bodyPr>
            <a:normAutofit/>
          </a:bodyPr>
          <a:lstStyle/>
          <a:p>
            <a:pPr marL="0" indent="0" algn="ctr">
              <a:buNone/>
            </a:pPr>
            <a:r>
              <a:rPr lang="en-GB" sz="2000" b="1" dirty="0"/>
              <a:t>Ancillary workers in care homes – “domestic services”, housekeepers, laundry staff, chef</a:t>
            </a:r>
          </a:p>
        </p:txBody>
      </p:sp>
      <p:sp>
        <p:nvSpPr>
          <p:cNvPr id="4" name="TextBox 3">
            <a:extLst>
              <a:ext uri="{FF2B5EF4-FFF2-40B4-BE49-F238E27FC236}">
                <a16:creationId xmlns:a16="http://schemas.microsoft.com/office/drawing/2014/main" id="{D86761DA-41BC-D248-DFB2-2928121435AC}"/>
              </a:ext>
            </a:extLst>
          </p:cNvPr>
          <p:cNvSpPr txBox="1"/>
          <p:nvPr/>
        </p:nvSpPr>
        <p:spPr>
          <a:xfrm>
            <a:off x="282134" y="1888387"/>
            <a:ext cx="5400000" cy="4320000"/>
          </a:xfrm>
          <a:prstGeom prst="rect">
            <a:avLst/>
          </a:prstGeom>
          <a:solidFill>
            <a:schemeClr val="accent3">
              <a:lumMod val="75000"/>
            </a:schemeClr>
          </a:solidFill>
        </p:spPr>
        <p:txBody>
          <a:bodyPr wrap="square" rtlCol="0">
            <a:spAutoFit/>
          </a:bodyPr>
          <a:lstStyle/>
          <a:p>
            <a:pPr algn="ctr"/>
            <a:endParaRPr lang="en-GB" sz="2200" b="1" dirty="0">
              <a:solidFill>
                <a:schemeClr val="bg1"/>
              </a:solidFill>
              <a:latin typeface="+mj-lt"/>
            </a:endParaRPr>
          </a:p>
          <a:p>
            <a:pPr algn="ctr"/>
            <a:r>
              <a:rPr lang="en-GB" sz="2200" b="1" dirty="0">
                <a:solidFill>
                  <a:schemeClr val="bg1"/>
                </a:solidFill>
                <a:latin typeface="+mj-lt"/>
              </a:rPr>
              <a:t>Contributions during Covid</a:t>
            </a:r>
          </a:p>
          <a:p>
            <a:pPr algn="ctr"/>
            <a:endParaRPr lang="en-GB" sz="2200" b="1" dirty="0">
              <a:solidFill>
                <a:schemeClr val="bg1"/>
              </a:solidFill>
              <a:latin typeface="+mj-lt"/>
            </a:endParaRPr>
          </a:p>
          <a:p>
            <a:pPr algn="ctr"/>
            <a:r>
              <a:rPr lang="en-GB" sz="2200" dirty="0">
                <a:solidFill>
                  <a:schemeClr val="bg1"/>
                </a:solidFill>
                <a:effectLst/>
                <a:latin typeface="+mj-lt"/>
                <a:ea typeface="Calibri" panose="020F0502020204030204" pitchFamily="34" charset="0"/>
                <a:cs typeface="Times New Roman" panose="02020603050405020304" pitchFamily="18" charset="0"/>
              </a:rPr>
              <a:t>“I started working as a hairdresser and doing residents’ hair during lockdown. Well, someone had to do it, because we stopped any external visitors or outside staff from coming into the home. We wanted less staff overall. And I had qualifications for beauty therapy – it was on my C.V., so I was happy to do it. I did haircuts, hair wash, manicure, pedicure, I enjoyed it! And I think the residents enjoyed it too!”</a:t>
            </a:r>
          </a:p>
          <a:p>
            <a:pPr algn="ctr"/>
            <a:endParaRPr lang="en-GB" sz="2200" dirty="0">
              <a:solidFill>
                <a:schemeClr val="bg1"/>
              </a:solidFill>
              <a:effectLs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94E805C-E940-7EBA-A3F0-346DDCD5965F}"/>
              </a:ext>
            </a:extLst>
          </p:cNvPr>
          <p:cNvSpPr txBox="1"/>
          <p:nvPr/>
        </p:nvSpPr>
        <p:spPr>
          <a:xfrm>
            <a:off x="6438509" y="1888387"/>
            <a:ext cx="5400000" cy="4832092"/>
          </a:xfrm>
          <a:prstGeom prst="rect">
            <a:avLst/>
          </a:prstGeom>
          <a:solidFill>
            <a:schemeClr val="accent6">
              <a:lumMod val="75000"/>
            </a:schemeClr>
          </a:solidFill>
        </p:spPr>
        <p:txBody>
          <a:bodyPr wrap="square" rtlCol="0">
            <a:spAutoFit/>
          </a:bodyPr>
          <a:lstStyle/>
          <a:p>
            <a:pPr algn="ctr"/>
            <a:r>
              <a:rPr lang="en-GB" sz="2200" b="1" dirty="0">
                <a:solidFill>
                  <a:schemeClr val="bg1"/>
                </a:solidFill>
                <a:latin typeface="+mj-lt"/>
              </a:rPr>
              <a:t>Relationships with residents</a:t>
            </a:r>
          </a:p>
          <a:p>
            <a:pPr algn="ctr"/>
            <a:endParaRPr lang="en-GB" sz="2200" b="1" dirty="0">
              <a:solidFill>
                <a:schemeClr val="bg1"/>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b="0" dirty="0">
                <a:solidFill>
                  <a:schemeClr val="bg1"/>
                </a:solidFill>
                <a:effectLst/>
                <a:latin typeface="+mj-lt"/>
                <a:ea typeface="Calibri" panose="020F0502020204030204" pitchFamily="34" charset="0"/>
                <a:cs typeface="Calibri" panose="020F0502020204030204" pitchFamily="34" charset="0"/>
              </a:rPr>
              <a:t>“About my mum, it was in fact the senior cook who said “I'm very worried. Your Mum seems not to be eating as much. I think she's struggling to eat. Do you think we can get somebody to see her so that maybe we can soften her food?” That was the cook. Not a carer, not the manager. So I had Mum reviewed and she then was put onto a soft diet and her intake has improved. She eats very well now with pureed food. It was the senior cook who actually picked up that her tray wasn't being emptied and that she wasn't eating everything.”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200" b="0" dirty="0">
              <a:solidFill>
                <a:schemeClr val="bg1"/>
              </a:solidFill>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90876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E1C7B-46C5-5DC9-D0D0-8D92DC6507DB}"/>
              </a:ext>
            </a:extLst>
          </p:cNvPr>
          <p:cNvSpPr>
            <a:spLocks noGrp="1"/>
          </p:cNvSpPr>
          <p:nvPr>
            <p:ph type="title"/>
          </p:nvPr>
        </p:nvSpPr>
        <p:spPr>
          <a:xfrm>
            <a:off x="877085" y="191630"/>
            <a:ext cx="10287000" cy="1147762"/>
          </a:xfrm>
        </p:spPr>
        <p:txBody>
          <a:bodyPr/>
          <a:lstStyle/>
          <a:p>
            <a:r>
              <a:rPr lang="en-GB" dirty="0"/>
              <a:t>hidden workforces</a:t>
            </a:r>
            <a:br>
              <a:rPr lang="en-GB" dirty="0"/>
            </a:br>
            <a:endParaRPr lang="en-GB" dirty="0"/>
          </a:p>
        </p:txBody>
      </p:sp>
      <p:sp>
        <p:nvSpPr>
          <p:cNvPr id="3" name="Content Placeholder 2">
            <a:extLst>
              <a:ext uri="{FF2B5EF4-FFF2-40B4-BE49-F238E27FC236}">
                <a16:creationId xmlns:a16="http://schemas.microsoft.com/office/drawing/2014/main" id="{E98027D5-B4A5-F19D-55D7-40375F11437A}"/>
              </a:ext>
            </a:extLst>
          </p:cNvPr>
          <p:cNvSpPr>
            <a:spLocks noGrp="1"/>
          </p:cNvSpPr>
          <p:nvPr>
            <p:ph idx="1"/>
          </p:nvPr>
        </p:nvSpPr>
        <p:spPr>
          <a:xfrm>
            <a:off x="858232" y="1070706"/>
            <a:ext cx="10287000" cy="903430"/>
          </a:xfrm>
        </p:spPr>
        <p:txBody>
          <a:bodyPr>
            <a:normAutofit/>
          </a:bodyPr>
          <a:lstStyle/>
          <a:p>
            <a:pPr marL="0" indent="0" algn="ctr">
              <a:buNone/>
            </a:pPr>
            <a:r>
              <a:rPr lang="en-GB" sz="2000" b="1" dirty="0"/>
              <a:t>Ancillary workers in care homes – “domestic services”, housekeepers, laundry staff, chef</a:t>
            </a:r>
          </a:p>
        </p:txBody>
      </p:sp>
      <p:sp>
        <p:nvSpPr>
          <p:cNvPr id="7" name="TextBox 6">
            <a:extLst>
              <a:ext uri="{FF2B5EF4-FFF2-40B4-BE49-F238E27FC236}">
                <a16:creationId xmlns:a16="http://schemas.microsoft.com/office/drawing/2014/main" id="{A13F9EF3-7D41-B4CE-AC37-3419CBD9B7CC}"/>
              </a:ext>
            </a:extLst>
          </p:cNvPr>
          <p:cNvSpPr txBox="1"/>
          <p:nvPr/>
        </p:nvSpPr>
        <p:spPr>
          <a:xfrm>
            <a:off x="537329" y="2021270"/>
            <a:ext cx="4320000" cy="4500000"/>
          </a:xfrm>
          <a:prstGeom prst="rect">
            <a:avLst/>
          </a:prstGeom>
          <a:solidFill>
            <a:schemeClr val="accent6">
              <a:lumMod val="75000"/>
            </a:schemeClr>
          </a:solidFill>
        </p:spPr>
        <p:txBody>
          <a:bodyPr wrap="square" rtlCol="0">
            <a:spAutoFit/>
          </a:bodyPr>
          <a:lstStyle/>
          <a:p>
            <a:pPr algn="ctr"/>
            <a:endParaRPr lang="en-GB" sz="2200" b="1" dirty="0">
              <a:solidFill>
                <a:schemeClr val="bg1"/>
              </a:solidFill>
              <a:latin typeface="+mj-lt"/>
            </a:endParaRPr>
          </a:p>
          <a:p>
            <a:pPr algn="ctr"/>
            <a:r>
              <a:rPr lang="en-GB" sz="2200" b="1" dirty="0">
                <a:solidFill>
                  <a:schemeClr val="bg1"/>
                </a:solidFill>
                <a:latin typeface="+mj-lt"/>
              </a:rPr>
              <a:t>Good practice model</a:t>
            </a:r>
          </a:p>
          <a:p>
            <a:pPr algn="ctr"/>
            <a:endParaRPr lang="en-GB" sz="2200" dirty="0">
              <a:solidFill>
                <a:schemeClr val="bg1"/>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dirty="0">
                <a:solidFill>
                  <a:schemeClr val="bg1"/>
                </a:solidFill>
                <a:effectLst/>
                <a:latin typeface="+mj-lt"/>
                <a:ea typeface="Times New Roman" panose="02020603050405020304" pitchFamily="18" charset="0"/>
              </a:rPr>
              <a:t>“But it's just so heart breaking that when they have employee of the month, we never get recognised, it's always the carers (care workers). You know, we do a good job. If it wasn't for us cleaning, you know, they could have had this virus in the home. But we kept on top of all the cleaning. And we don't get recognised, which is very unfair.”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200" dirty="0">
              <a:solidFill>
                <a:schemeClr val="bg1"/>
              </a:solidFill>
              <a:latin typeface="+mj-lt"/>
            </a:endParaRPr>
          </a:p>
        </p:txBody>
      </p:sp>
      <p:pic>
        <p:nvPicPr>
          <p:cNvPr id="9" name="Picture 8" descr="A screenshot of a computer&#10;&#10;Description automatically generated">
            <a:extLst>
              <a:ext uri="{FF2B5EF4-FFF2-40B4-BE49-F238E27FC236}">
                <a16:creationId xmlns:a16="http://schemas.microsoft.com/office/drawing/2014/main" id="{D4ADC163-360F-AD77-0B56-2E0380676EDF}"/>
              </a:ext>
            </a:extLst>
          </p:cNvPr>
          <p:cNvPicPr>
            <a:picLocks noChangeAspect="1"/>
          </p:cNvPicPr>
          <p:nvPr/>
        </p:nvPicPr>
        <p:blipFill rotWithShape="1">
          <a:blip r:embed="rId3"/>
          <a:srcRect l="32055" t="11581" r="35205" b="11365"/>
          <a:stretch/>
        </p:blipFill>
        <p:spPr bwMode="auto">
          <a:xfrm>
            <a:off x="5119422" y="1885361"/>
            <a:ext cx="3240000" cy="4782573"/>
          </a:xfrm>
          <a:prstGeom prst="rect">
            <a:avLst/>
          </a:prstGeom>
          <a:ln>
            <a:noFill/>
          </a:ln>
          <a:extLst>
            <a:ext uri="{53640926-AAD7-44D8-BBD7-CCE9431645EC}">
              <a14:shadowObscured xmlns:a14="http://schemas.microsoft.com/office/drawing/2010/main"/>
            </a:ext>
          </a:extLst>
        </p:spPr>
      </p:pic>
      <p:pic>
        <p:nvPicPr>
          <p:cNvPr id="10" name="Picture 9" descr="A screenshot of a computer&#10;&#10;Description automatically generated">
            <a:extLst>
              <a:ext uri="{FF2B5EF4-FFF2-40B4-BE49-F238E27FC236}">
                <a16:creationId xmlns:a16="http://schemas.microsoft.com/office/drawing/2014/main" id="{BBD5F2A8-601C-3B54-909A-15EABFFFF4B7}"/>
              </a:ext>
            </a:extLst>
          </p:cNvPr>
          <p:cNvPicPr>
            <a:picLocks noChangeAspect="1"/>
          </p:cNvPicPr>
          <p:nvPr/>
        </p:nvPicPr>
        <p:blipFill rotWithShape="1">
          <a:blip r:embed="rId4"/>
          <a:srcRect l="32351" t="16545" r="36538" b="5928"/>
          <a:stretch/>
        </p:blipFill>
        <p:spPr bwMode="auto">
          <a:xfrm>
            <a:off x="8502977" y="1974136"/>
            <a:ext cx="3045454" cy="46922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4168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A72D7-06BD-F82B-7907-FBBE0B0C11E7}"/>
              </a:ext>
            </a:extLst>
          </p:cNvPr>
          <p:cNvSpPr>
            <a:spLocks noGrp="1"/>
          </p:cNvSpPr>
          <p:nvPr>
            <p:ph type="title"/>
          </p:nvPr>
        </p:nvSpPr>
        <p:spPr/>
        <p:txBody>
          <a:bodyPr/>
          <a:lstStyle/>
          <a:p>
            <a:r>
              <a:rPr lang="en-GB" dirty="0"/>
              <a:t>Future work going forward…?</a:t>
            </a:r>
            <a:br>
              <a:rPr lang="en-GB" dirty="0"/>
            </a:br>
            <a:endParaRPr lang="en-GB" dirty="0"/>
          </a:p>
        </p:txBody>
      </p:sp>
      <p:sp>
        <p:nvSpPr>
          <p:cNvPr id="3" name="Content Placeholder 2">
            <a:extLst>
              <a:ext uri="{FF2B5EF4-FFF2-40B4-BE49-F238E27FC236}">
                <a16:creationId xmlns:a16="http://schemas.microsoft.com/office/drawing/2014/main" id="{BD7EE019-3B24-602F-CDF3-975867427346}"/>
              </a:ext>
            </a:extLst>
          </p:cNvPr>
          <p:cNvSpPr>
            <a:spLocks noGrp="1"/>
          </p:cNvSpPr>
          <p:nvPr>
            <p:ph idx="1"/>
          </p:nvPr>
        </p:nvSpPr>
        <p:spPr>
          <a:xfrm>
            <a:off x="6881567" y="1720389"/>
            <a:ext cx="4357932" cy="4473021"/>
          </a:xfrm>
        </p:spPr>
        <p:txBody>
          <a:bodyPr>
            <a:normAutofit/>
          </a:bodyPr>
          <a:lstStyle/>
          <a:p>
            <a:r>
              <a:rPr lang="en-GB" sz="2200" b="1" dirty="0"/>
              <a:t>Supervision in home care</a:t>
            </a:r>
          </a:p>
          <a:p>
            <a:r>
              <a:rPr lang="en-GB" sz="2200" b="1" dirty="0"/>
              <a:t>Dementia and racial abuse of staff</a:t>
            </a:r>
          </a:p>
          <a:p>
            <a:r>
              <a:rPr lang="en-GB" sz="2200" b="1" dirty="0"/>
              <a:t>Capturing the value of social care and the workforce – “small acts of care” – in preventing deterioration of health status and quality of life</a:t>
            </a:r>
          </a:p>
          <a:p>
            <a:pPr marL="0" indent="0">
              <a:buNone/>
            </a:pPr>
            <a:endParaRPr lang="en-GB" sz="2200" b="1" dirty="0"/>
          </a:p>
        </p:txBody>
      </p:sp>
      <p:pic>
        <p:nvPicPr>
          <p:cNvPr id="5" name="Picture 4">
            <a:extLst>
              <a:ext uri="{FF2B5EF4-FFF2-40B4-BE49-F238E27FC236}">
                <a16:creationId xmlns:a16="http://schemas.microsoft.com/office/drawing/2014/main" id="{A75D4BDE-E289-E3AF-076D-7CE184B4EB93}"/>
              </a:ext>
            </a:extLst>
          </p:cNvPr>
          <p:cNvPicPr>
            <a:picLocks noChangeAspect="1"/>
          </p:cNvPicPr>
          <p:nvPr/>
        </p:nvPicPr>
        <p:blipFill rotWithShape="1">
          <a:blip r:embed="rId2"/>
          <a:srcRect l="18645" t="41822" r="26109" b="9691"/>
          <a:stretch/>
        </p:blipFill>
        <p:spPr>
          <a:xfrm>
            <a:off x="730638" y="1905000"/>
            <a:ext cx="5683169" cy="3325259"/>
          </a:xfrm>
          <a:prstGeom prst="rect">
            <a:avLst/>
          </a:prstGeom>
        </p:spPr>
      </p:pic>
    </p:spTree>
    <p:extLst>
      <p:ext uri="{BB962C8B-B14F-4D97-AF65-F5344CB8AC3E}">
        <p14:creationId xmlns:p14="http://schemas.microsoft.com/office/powerpoint/2010/main" val="3601981361"/>
      </p:ext>
    </p:extLst>
  </p:cSld>
  <p:clrMapOvr>
    <a:masterClrMapping/>
  </p:clrMapOvr>
</p:sld>
</file>

<file path=ppt/theme/theme1.xml><?xml version="1.0" encoding="utf-8"?>
<a:theme xmlns:a="http://schemas.openxmlformats.org/drawingml/2006/main" name="AfterglowVTI">
  <a:themeElements>
    <a:clrScheme name="AnalogousFromLightSeedRightStep">
      <a:dk1>
        <a:srgbClr val="000000"/>
      </a:dk1>
      <a:lt1>
        <a:srgbClr val="FFFFFF"/>
      </a:lt1>
      <a:dk2>
        <a:srgbClr val="313820"/>
      </a:dk2>
      <a:lt2>
        <a:srgbClr val="E2E8E5"/>
      </a:lt2>
      <a:accent1>
        <a:srgbClr val="C894AD"/>
      </a:accent1>
      <a:accent2>
        <a:srgbClr val="BC7C80"/>
      </a:accent2>
      <a:accent3>
        <a:srgbClr val="C29C87"/>
      </a:accent3>
      <a:accent4>
        <a:srgbClr val="B1A375"/>
      </a:accent4>
      <a:accent5>
        <a:srgbClr val="9FA87C"/>
      </a:accent5>
      <a:accent6>
        <a:srgbClr val="89AC71"/>
      </a:accent6>
      <a:hlink>
        <a:srgbClr val="579074"/>
      </a:hlink>
      <a:folHlink>
        <a:srgbClr val="7F7F7F"/>
      </a:folHlink>
    </a:clrScheme>
    <a:fontScheme name="Trade Gothic">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2">
            <a:lumMod val="75000"/>
          </a:schemeClr>
        </a:solidFill>
      </a:spPr>
      <a:bodyPr wrap="square" rtlCol="0">
        <a:spAutoFit/>
      </a:bodyPr>
      <a:lstStyle>
        <a:defPPr algn="ctr">
          <a:defRPr sz="1800" b="1" dirty="0" smtClean="0"/>
        </a:defPPr>
      </a:lstStyle>
    </a:txDef>
  </a:objectDefaults>
  <a:extraClrSchemeLst/>
  <a:extLst>
    <a:ext uri="{05A4C25C-085E-4340-85A3-A5531E510DB2}">
      <thm15:themeFamily xmlns:thm15="http://schemas.microsoft.com/office/thememl/2012/main" name="AfterglowVTI" id="{804DBEB7-1920-4C72-A0CB-091339F1875F}" vid="{D4C59F5A-9ECA-4C96-BDFD-0606A75324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349AB501BF574C83206C844DBEF306" ma:contentTypeVersion="18" ma:contentTypeDescription="Create a new document." ma:contentTypeScope="" ma:versionID="62b6d3a3da94fe51f635f718d017e4b7">
  <xsd:schema xmlns:xsd="http://www.w3.org/2001/XMLSchema" xmlns:xs="http://www.w3.org/2001/XMLSchema" xmlns:p="http://schemas.microsoft.com/office/2006/metadata/properties" xmlns:ns2="81b5ceff-6b46-4494-accf-a4e91dbe538f" xmlns:ns3="69bc440e-748c-4cb8-8c36-21f20ee8bdd0" xmlns:ns4="4aaf35b1-80a8-48e7-9d03-c612add1997b" targetNamespace="http://schemas.microsoft.com/office/2006/metadata/properties" ma:root="true" ma:fieldsID="e923d9ad325a386bc81019f5f919a48a" ns2:_="" ns3:_="" ns4:_="">
    <xsd:import namespace="81b5ceff-6b46-4494-accf-a4e91dbe538f"/>
    <xsd:import namespace="69bc440e-748c-4cb8-8c36-21f20ee8bdd0"/>
    <xsd:import namespace="4aaf35b1-80a8-48e7-9d03-c612add1997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b5ceff-6b46-4494-accf-a4e91dbe53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31d7151-b795-48f9-9207-6285658e27a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9bc440e-748c-4cb8-8c36-21f20ee8bdd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af35b1-80a8-48e7-9d03-c612add1997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9b50359a-c019-4b75-8061-1f5738031845}" ma:internalName="TaxCatchAll" ma:showField="CatchAllData" ma:web="69bc440e-748c-4cb8-8c36-21f20ee8bd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1b5ceff-6b46-4494-accf-a4e91dbe538f">
      <Terms xmlns="http://schemas.microsoft.com/office/infopath/2007/PartnerControls"/>
    </lcf76f155ced4ddcb4097134ff3c332f>
    <TaxCatchAll xmlns="4aaf35b1-80a8-48e7-9d03-c612add1997b" xsi:nil="true"/>
  </documentManagement>
</p:properties>
</file>

<file path=customXml/itemProps1.xml><?xml version="1.0" encoding="utf-8"?>
<ds:datastoreItem xmlns:ds="http://schemas.openxmlformats.org/officeDocument/2006/customXml" ds:itemID="{6CA023BA-10B6-4097-B72E-DF9880445576}"/>
</file>

<file path=customXml/itemProps2.xml><?xml version="1.0" encoding="utf-8"?>
<ds:datastoreItem xmlns:ds="http://schemas.openxmlformats.org/officeDocument/2006/customXml" ds:itemID="{1316F3EE-5F71-4BAF-A195-7D283C3E5BC2}"/>
</file>

<file path=customXml/itemProps3.xml><?xml version="1.0" encoding="utf-8"?>
<ds:datastoreItem xmlns:ds="http://schemas.openxmlformats.org/officeDocument/2006/customXml" ds:itemID="{38086FB9-4C13-4F8B-AC2B-C6EF51EC3C8F}"/>
</file>

<file path=docProps/app.xml><?xml version="1.0" encoding="utf-8"?>
<Properties xmlns="http://schemas.openxmlformats.org/officeDocument/2006/extended-properties" xmlns:vt="http://schemas.openxmlformats.org/officeDocument/2006/docPropsVTypes">
  <TotalTime>1651</TotalTime>
  <Words>1105</Words>
  <Application>Microsoft Macintosh PowerPoint</Application>
  <PresentationFormat>Widescreen</PresentationFormat>
  <Paragraphs>76</Paragraphs>
  <Slides>10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Trade Gothic Next Cond</vt:lpstr>
      <vt:lpstr>Trade Gothic Next Light</vt:lpstr>
      <vt:lpstr>AfterglowVTI</vt:lpstr>
      <vt:lpstr>Applied Health Research          ^</vt:lpstr>
      <vt:lpstr>Applied Health Research          ^</vt:lpstr>
      <vt:lpstr>Recognising the contribution of the social care workforce and how to support them </vt:lpstr>
      <vt:lpstr>Social care workforce overview</vt:lpstr>
      <vt:lpstr>Day centres </vt:lpstr>
      <vt:lpstr>In home care </vt:lpstr>
      <vt:lpstr>hidden workforces </vt:lpstr>
      <vt:lpstr>hidden workforces </vt:lpstr>
      <vt:lpstr>Future work going forward…?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Applied Health Research          </dc:title>
  <dc:creator>Kritika Samsi</dc:creator>
  <cp:lastModifiedBy>nicksarson nicksarson</cp:lastModifiedBy>
  <cp:revision>2</cp:revision>
  <dcterms:created xsi:type="dcterms:W3CDTF">2024-03-04T12:12:19Z</dcterms:created>
  <dcterms:modified xsi:type="dcterms:W3CDTF">2024-03-11T08:35:18Z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0x01010064349AB501BF574C83206C844DBEF306</vt:lpwstr>
  </property>
</Properties>
</file>