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26"/>
  </p:notesMasterIdLst>
  <p:sldIdLst>
    <p:sldId id="256" r:id="rId5"/>
    <p:sldId id="308" r:id="rId6"/>
    <p:sldId id="401" r:id="rId7"/>
    <p:sldId id="402" r:id="rId8"/>
    <p:sldId id="257" r:id="rId9"/>
    <p:sldId id="278" r:id="rId10"/>
    <p:sldId id="404" r:id="rId11"/>
    <p:sldId id="418" r:id="rId12"/>
    <p:sldId id="405" r:id="rId13"/>
    <p:sldId id="291" r:id="rId14"/>
    <p:sldId id="411" r:id="rId15"/>
    <p:sldId id="413" r:id="rId16"/>
    <p:sldId id="414" r:id="rId17"/>
    <p:sldId id="406" r:id="rId18"/>
    <p:sldId id="408" r:id="rId19"/>
    <p:sldId id="409" r:id="rId20"/>
    <p:sldId id="417" r:id="rId21"/>
    <p:sldId id="407" r:id="rId22"/>
    <p:sldId id="415" r:id="rId23"/>
    <p:sldId id="416" r:id="rId24"/>
    <p:sldId id="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F3AE7-B23B-4C2F-9E9E-119078ED1DDE}" v="1" dt="2024-03-06T12:00:18.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159.92.174.188\k0928713\VP%202014\Write%20up\Number%20of%20life%20areas%202008-20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pPr>
              <a:ln w="79375"/>
            </c:spPr>
          </c:marker>
          <c:dLbls>
            <c:dLbl>
              <c:idx val="0"/>
              <c:layout>
                <c:manualLayout>
                  <c:x val="-1.4145927120022227E-17"/>
                  <c:y val="-1.6836195965366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FB-44C7-B75C-C00F63CEC9A4}"/>
                </c:ext>
              </c:extLst>
            </c:dLbl>
            <c:dLbl>
              <c:idx val="1"/>
              <c:layout>
                <c:manualLayout>
                  <c:x val="0"/>
                  <c:y val="-2.8060326608944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FB-44C7-B75C-C00F63CEC9A4}"/>
                </c:ext>
              </c:extLst>
            </c:dLbl>
            <c:dLbl>
              <c:idx val="2"/>
              <c:layout>
                <c:manualLayout>
                  <c:x val="0"/>
                  <c:y val="-5.050858789610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FB-44C7-B75C-C00F63CEC9A4}"/>
                </c:ext>
              </c:extLst>
            </c:dLbl>
            <c:dLbl>
              <c:idx val="3"/>
              <c:tx>
                <c:rich>
                  <a:bodyPr/>
                  <a:lstStyle/>
                  <a:p>
                    <a:r>
                      <a:rPr lang="en-US" sz="1800"/>
                      <a:t>2</a:t>
                    </a:r>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FFB-44C7-B75C-C00F63CEC9A4}"/>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Sheet1!$A$56:$G$56</c:f>
              <c:strCache>
                <c:ptCount val="7"/>
                <c:pt idx="0">
                  <c:v>Participants 2008</c:v>
                </c:pt>
                <c:pt idx="1">
                  <c:v>Participants 2009</c:v>
                </c:pt>
                <c:pt idx="2">
                  <c:v>Participants 2010</c:v>
                </c:pt>
                <c:pt idx="3">
                  <c:v>Participants 2011</c:v>
                </c:pt>
                <c:pt idx="4">
                  <c:v>Participants 2012</c:v>
                </c:pt>
                <c:pt idx="5">
                  <c:v>Participants 2013</c:v>
                </c:pt>
                <c:pt idx="6">
                  <c:v>Participants 2014</c:v>
                </c:pt>
              </c:strCache>
            </c:strRef>
          </c:cat>
          <c:val>
            <c:numRef>
              <c:f>Sheet1!$A$57:$G$57</c:f>
              <c:numCache>
                <c:formatCode>General</c:formatCode>
                <c:ptCount val="7"/>
                <c:pt idx="0">
                  <c:v>41.6</c:v>
                </c:pt>
                <c:pt idx="1">
                  <c:v>30.1</c:v>
                </c:pt>
                <c:pt idx="2">
                  <c:v>28.7</c:v>
                </c:pt>
                <c:pt idx="3">
                  <c:v>27</c:v>
                </c:pt>
                <c:pt idx="4">
                  <c:v>34.300000000000004</c:v>
                </c:pt>
                <c:pt idx="5">
                  <c:v>30.8</c:v>
                </c:pt>
                <c:pt idx="6">
                  <c:v>26.3</c:v>
                </c:pt>
              </c:numCache>
            </c:numRef>
          </c:val>
          <c:smooth val="0"/>
          <c:extLst>
            <c:ext xmlns:c16="http://schemas.microsoft.com/office/drawing/2014/chart" uri="{C3380CC4-5D6E-409C-BE32-E72D297353CC}">
              <c16:uniqueId val="{00000004-1FFB-44C7-B75C-C00F63CEC9A4}"/>
            </c:ext>
          </c:extLst>
        </c:ser>
        <c:dLbls>
          <c:showLegendKey val="0"/>
          <c:showVal val="0"/>
          <c:showCatName val="0"/>
          <c:showSerName val="0"/>
          <c:showPercent val="0"/>
          <c:showBubbleSize val="0"/>
        </c:dLbls>
        <c:marker val="1"/>
        <c:smooth val="0"/>
        <c:axId val="205108736"/>
        <c:axId val="82780544"/>
      </c:lineChart>
      <c:catAx>
        <c:axId val="205108736"/>
        <c:scaling>
          <c:orientation val="minMax"/>
        </c:scaling>
        <c:delete val="0"/>
        <c:axPos val="b"/>
        <c:numFmt formatCode="General" sourceLinked="1"/>
        <c:majorTickMark val="out"/>
        <c:minorTickMark val="none"/>
        <c:tickLblPos val="nextTo"/>
        <c:txPr>
          <a:bodyPr/>
          <a:lstStyle/>
          <a:p>
            <a:pPr>
              <a:defRPr sz="1600"/>
            </a:pPr>
            <a:endParaRPr lang="en-US"/>
          </a:p>
        </c:txPr>
        <c:crossAx val="82780544"/>
        <c:crosses val="autoZero"/>
        <c:auto val="1"/>
        <c:lblAlgn val="ctr"/>
        <c:lblOffset val="100"/>
        <c:noMultiLvlLbl val="0"/>
      </c:catAx>
      <c:valAx>
        <c:axId val="82780544"/>
        <c:scaling>
          <c:orientation val="minMax"/>
        </c:scaling>
        <c:delete val="0"/>
        <c:axPos val="l"/>
        <c:majorGridlines>
          <c:spPr>
            <a:ln>
              <a:gradFill>
                <a:gsLst>
                  <a:gs pos="0">
                    <a:srgbClr val="4F81BD">
                      <a:tint val="66000"/>
                      <a:satMod val="160000"/>
                      <a:alpha val="0"/>
                    </a:srgbClr>
                  </a:gs>
                  <a:gs pos="50000">
                    <a:srgbClr val="4F81BD">
                      <a:tint val="44500"/>
                      <a:satMod val="160000"/>
                    </a:srgbClr>
                  </a:gs>
                  <a:gs pos="100000">
                    <a:srgbClr val="4F81BD">
                      <a:tint val="23500"/>
                      <a:satMod val="160000"/>
                    </a:srgbClr>
                  </a:gs>
                </a:gsLst>
                <a:lin ang="5400000" scaled="0"/>
              </a:gradFill>
            </a:ln>
          </c:spPr>
        </c:majorGridlines>
        <c:numFmt formatCode="General" sourceLinked="1"/>
        <c:majorTickMark val="out"/>
        <c:minorTickMark val="none"/>
        <c:tickLblPos val="nextTo"/>
        <c:txPr>
          <a:bodyPr/>
          <a:lstStyle/>
          <a:p>
            <a:pPr>
              <a:defRPr sz="1800"/>
            </a:pPr>
            <a:endParaRPr lang="en-US"/>
          </a:p>
        </c:txPr>
        <c:crossAx val="205108736"/>
        <c:crosses val="autoZero"/>
        <c:crossBetween val="between"/>
      </c:valAx>
      <c:spPr>
        <a:noFill/>
        <a:ln>
          <a:noFill/>
        </a:ln>
      </c:spPr>
    </c:plotArea>
    <c:plotVisOnly val="1"/>
    <c:dispBlanksAs val="gap"/>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4D1DB-48CB-4FA1-8DD3-21F642B90659}"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9D4EB-CF1B-46AC-B39C-9D772119CF90}" type="slidenum">
              <a:rPr lang="en-GB" smtClean="0"/>
              <a:t>‹#›</a:t>
            </a:fld>
            <a:endParaRPr lang="en-GB"/>
          </a:p>
        </p:txBody>
      </p:sp>
    </p:spTree>
    <p:extLst>
      <p:ext uri="{BB962C8B-B14F-4D97-AF65-F5344CB8AC3E}">
        <p14:creationId xmlns:p14="http://schemas.microsoft.com/office/powerpoint/2010/main" val="239442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216E2D0-23BD-13BD-10F4-026AAB3FF3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868332A-9360-A620-891A-FF2137C35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Overall experienced negative discrimination scores (DISC score) are calculated using a binary score for each item, where zero indicates no discrimination, and one indicates at least a little discrimination. The overall experienced discrimination score is the percentage of items answered in which discrimination was reported </a:t>
            </a:r>
            <a:endParaRPr lang="en-US" altLang="en-US"/>
          </a:p>
        </p:txBody>
      </p:sp>
      <p:sp>
        <p:nvSpPr>
          <p:cNvPr id="4" name="Slide Number Placeholder 3">
            <a:extLst>
              <a:ext uri="{FF2B5EF4-FFF2-40B4-BE49-F238E27FC236}">
                <a16:creationId xmlns:a16="http://schemas.microsoft.com/office/drawing/2014/main" id="{BE28CE17-16BD-715B-8AA0-0E16A419134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0FAEF2-6BBA-4BA6-80F3-90E80D22A9BC}"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7842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36656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62939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 poin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37C0FC-559A-5A66-5029-4CCB6434BAE3}"/>
              </a:ext>
            </a:extLst>
          </p:cNvPr>
          <p:cNvCxnSpPr/>
          <p:nvPr userDrawn="1"/>
        </p:nvCxnSpPr>
        <p:spPr>
          <a:xfrm>
            <a:off x="378884" y="995363"/>
            <a:ext cx="11444816"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260001"/>
            <a:ext cx="109728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6C67C10F-942F-BEFB-350D-353AEA1C6665}"/>
              </a:ext>
            </a:extLst>
          </p:cNvPr>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BC115DF-9001-4AC8-BB8D-86F0FBD5AFA4}" type="datetimeFigureOut">
              <a:rPr lang="en-US"/>
              <a:pPr>
                <a:defRPr/>
              </a:pPr>
              <a:t>3/6/2024</a:t>
            </a:fld>
            <a:endParaRPr lang="en-US"/>
          </a:p>
        </p:txBody>
      </p:sp>
      <p:sp>
        <p:nvSpPr>
          <p:cNvPr id="6" name="Footer Placeholder 5">
            <a:extLst>
              <a:ext uri="{FF2B5EF4-FFF2-40B4-BE49-F238E27FC236}">
                <a16:creationId xmlns:a16="http://schemas.microsoft.com/office/drawing/2014/main" id="{40898D6A-DA42-66DF-6624-A33C27D48C22}"/>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F8FC213-1F7E-9C1D-D589-248D5928D10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C8D5921-AE77-4160-8445-9A821C2A72DB}" type="slidenum">
              <a:rPr lang="en-US" altLang="en-US"/>
              <a:pPr/>
              <a:t>‹#›</a:t>
            </a:fld>
            <a:endParaRPr lang="en-US" altLang="en-US"/>
          </a:p>
        </p:txBody>
      </p:sp>
    </p:spTree>
    <p:extLst>
      <p:ext uri="{BB962C8B-B14F-4D97-AF65-F5344CB8AC3E}">
        <p14:creationId xmlns:p14="http://schemas.microsoft.com/office/powerpoint/2010/main" val="41685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450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29226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15730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6276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31098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38042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94907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3/6/2024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76601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3/6/2024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113025578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 id="2147483761" r:id="rId12"/>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D042-15D8-10FA-5172-A7D4D070AA2C}"/>
              </a:ext>
            </a:extLst>
          </p:cNvPr>
          <p:cNvSpPr>
            <a:spLocks noGrp="1"/>
          </p:cNvSpPr>
          <p:nvPr>
            <p:ph type="ctrTitle"/>
          </p:nvPr>
        </p:nvSpPr>
        <p:spPr>
          <a:xfrm>
            <a:off x="737976" y="1367841"/>
            <a:ext cx="3348297" cy="2241755"/>
          </a:xfrm>
        </p:spPr>
        <p:txBody>
          <a:bodyPr>
            <a:normAutofit/>
          </a:bodyPr>
          <a:lstStyle/>
          <a:p>
            <a:r>
              <a:rPr lang="en-GB" sz="3200"/>
              <a:t>Stigma: measuring a multifaceted problem</a:t>
            </a:r>
          </a:p>
        </p:txBody>
      </p:sp>
      <p:sp>
        <p:nvSpPr>
          <p:cNvPr id="3" name="Subtitle 2">
            <a:extLst>
              <a:ext uri="{FF2B5EF4-FFF2-40B4-BE49-F238E27FC236}">
                <a16:creationId xmlns:a16="http://schemas.microsoft.com/office/drawing/2014/main" id="{15822894-1458-2580-D4A1-E1336859BB9F}"/>
              </a:ext>
            </a:extLst>
          </p:cNvPr>
          <p:cNvSpPr>
            <a:spLocks noGrp="1"/>
          </p:cNvSpPr>
          <p:nvPr>
            <p:ph type="subTitle" idx="1"/>
          </p:nvPr>
        </p:nvSpPr>
        <p:spPr>
          <a:xfrm>
            <a:off x="737976" y="3736144"/>
            <a:ext cx="3348297" cy="1184584"/>
          </a:xfrm>
        </p:spPr>
        <p:txBody>
          <a:bodyPr>
            <a:normAutofit/>
          </a:bodyPr>
          <a:lstStyle/>
          <a:p>
            <a:r>
              <a:rPr lang="en-GB"/>
              <a:t>Graham’s festschrift, 12</a:t>
            </a:r>
            <a:r>
              <a:rPr lang="en-GB" baseline="30000"/>
              <a:t>th</a:t>
            </a:r>
            <a:r>
              <a:rPr lang="en-GB"/>
              <a:t> March 2024</a:t>
            </a:r>
          </a:p>
          <a:p>
            <a:r>
              <a:rPr lang="en-GB"/>
              <a:t>Claire Henderson</a:t>
            </a:r>
          </a:p>
        </p:txBody>
      </p:sp>
      <p:pic>
        <p:nvPicPr>
          <p:cNvPr id="4" name="Picture 3" descr="Isolated twigs and flowers on a white surface">
            <a:extLst>
              <a:ext uri="{FF2B5EF4-FFF2-40B4-BE49-F238E27FC236}">
                <a16:creationId xmlns:a16="http://schemas.microsoft.com/office/drawing/2014/main" id="{5051D710-320C-7618-988C-BF489E8452F2}"/>
              </a:ext>
            </a:extLst>
          </p:cNvPr>
          <p:cNvPicPr>
            <a:picLocks noChangeAspect="1"/>
          </p:cNvPicPr>
          <p:nvPr/>
        </p:nvPicPr>
        <p:blipFill rotWithShape="1">
          <a:blip r:embed="rId2"/>
          <a:srcRect t="19355"/>
          <a:stretch/>
        </p:blipFill>
        <p:spPr>
          <a:xfrm>
            <a:off x="4824248" y="1454147"/>
            <a:ext cx="7009164" cy="3942647"/>
          </a:xfrm>
          <a:prstGeom prst="rect">
            <a:avLst/>
          </a:prstGeom>
        </p:spPr>
      </p:pic>
    </p:spTree>
    <p:extLst>
      <p:ext uri="{BB962C8B-B14F-4D97-AF65-F5344CB8AC3E}">
        <p14:creationId xmlns:p14="http://schemas.microsoft.com/office/powerpoint/2010/main" val="267489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48640"/>
            <a:ext cx="10653578" cy="661035"/>
          </a:xfrm>
        </p:spPr>
        <p:txBody>
          <a:bodyPr>
            <a:normAutofit/>
          </a:bodyPr>
          <a:lstStyle/>
          <a:p>
            <a:r>
              <a:rPr lang="en-GB" b="1" dirty="0">
                <a:solidFill>
                  <a:schemeClr val="accent1"/>
                </a:solidFill>
                <a:latin typeface="Calibri" pitchFamily="34" charset="0"/>
              </a:rPr>
              <a:t>Anticipated discrimination </a:t>
            </a:r>
            <a:endParaRPr lang="en-GB" b="1" dirty="0">
              <a:solidFill>
                <a:schemeClr val="accent1"/>
              </a:solidFill>
            </a:endParaRPr>
          </a:p>
        </p:txBody>
      </p:sp>
      <p:sp>
        <p:nvSpPr>
          <p:cNvPr id="3" name="Content Placeholder 2"/>
          <p:cNvSpPr>
            <a:spLocks noGrp="1"/>
          </p:cNvSpPr>
          <p:nvPr>
            <p:ph idx="1"/>
          </p:nvPr>
        </p:nvSpPr>
        <p:spPr>
          <a:xfrm>
            <a:off x="612647" y="1419225"/>
            <a:ext cx="10653579" cy="4890135"/>
          </a:xfrm>
        </p:spPr>
        <p:txBody>
          <a:bodyPr>
            <a:normAutofit fontScale="92500" lnSpcReduction="20000"/>
          </a:bodyPr>
          <a:lstStyle/>
          <a:p>
            <a:pPr>
              <a:defRPr/>
            </a:pPr>
            <a:r>
              <a:rPr lang="en-GB" sz="2800" dirty="0">
                <a:latin typeface="Calibri" pitchFamily="34" charset="0"/>
              </a:rPr>
              <a:t>92.6% of a service user sample anticipate discrimination in at least 1 area of life</a:t>
            </a:r>
          </a:p>
          <a:p>
            <a:pPr>
              <a:lnSpc>
                <a:spcPct val="90000"/>
              </a:lnSpc>
              <a:defRPr/>
            </a:pPr>
            <a:r>
              <a:rPr lang="en-GB" sz="2800" dirty="0">
                <a:latin typeface="Calibri" pitchFamily="34" charset="0"/>
              </a:rPr>
              <a:t>More common than the experience</a:t>
            </a:r>
          </a:p>
          <a:p>
            <a:pPr>
              <a:buNone/>
              <a:defRPr/>
            </a:pPr>
            <a:r>
              <a:rPr lang="en-GB" sz="1800" dirty="0">
                <a:latin typeface="Calibri" pitchFamily="34" charset="0"/>
              </a:rPr>
              <a:t>Farrelly S, Clement S, </a:t>
            </a:r>
            <a:r>
              <a:rPr lang="en-GB" sz="1800" dirty="0" err="1">
                <a:latin typeface="Calibri" pitchFamily="34" charset="0"/>
              </a:rPr>
              <a:t>Gabbidon</a:t>
            </a:r>
            <a:r>
              <a:rPr lang="en-GB" sz="1800" dirty="0">
                <a:latin typeface="Calibri" pitchFamily="34" charset="0"/>
              </a:rPr>
              <a:t> J, Jeffrey D, Dockery L, Lassman F, Brohan E, Henderson RC, Williams P, Howard LM and Thornicroft G. Anticipated and experienced discrimination amongst people with schizophrenia, bipolar disorder and major depressive disorder: a cross sectional study. BMC Psychiatry 29 May 2014, 14:157.</a:t>
            </a:r>
          </a:p>
          <a:p>
            <a:pPr>
              <a:lnSpc>
                <a:spcPct val="90000"/>
              </a:lnSpc>
              <a:buNone/>
              <a:defRPr/>
            </a:pPr>
            <a:endParaRPr lang="en-GB" sz="3600" b="1" dirty="0">
              <a:solidFill>
                <a:schemeClr val="accent1"/>
              </a:solidFill>
              <a:latin typeface="Calibri" pitchFamily="34" charset="0"/>
            </a:endParaRPr>
          </a:p>
          <a:p>
            <a:pPr>
              <a:lnSpc>
                <a:spcPct val="90000"/>
              </a:lnSpc>
              <a:buNone/>
              <a:defRPr/>
            </a:pPr>
            <a:r>
              <a:rPr lang="en-GB" sz="3600" b="1" dirty="0">
                <a:solidFill>
                  <a:schemeClr val="accent1"/>
                </a:solidFill>
                <a:latin typeface="Calibri" pitchFamily="34" charset="0"/>
              </a:rPr>
              <a:t>Responses to anticipated discrimination</a:t>
            </a:r>
          </a:p>
          <a:p>
            <a:pPr>
              <a:lnSpc>
                <a:spcPct val="90000"/>
              </a:lnSpc>
              <a:defRPr/>
            </a:pPr>
            <a:r>
              <a:rPr lang="en-US" sz="2400" dirty="0">
                <a:latin typeface="Calibri" pitchFamily="34" charset="0"/>
              </a:rPr>
              <a:t>Around 70% feel the need to conceal- no change 2008-14</a:t>
            </a:r>
          </a:p>
          <a:p>
            <a:pPr>
              <a:defRPr/>
            </a:pPr>
            <a:r>
              <a:rPr lang="en-US" sz="2400" dirty="0">
                <a:latin typeface="Calibri" pitchFamily="34" charset="0"/>
              </a:rPr>
              <a:t>Reductions in stopping self from seeking work and education/training seen by 2013 and 2014</a:t>
            </a:r>
            <a:endParaRPr lang="en-GB" sz="2400" dirty="0">
              <a:latin typeface="Calibri" pitchFamily="34" charset="0"/>
            </a:endParaRPr>
          </a:p>
          <a:p>
            <a:pPr marL="0" indent="0">
              <a:buNone/>
            </a:pPr>
            <a:r>
              <a:rPr lang="en-GB" sz="1500" dirty="0"/>
              <a:t>Corker E, Hamilton S, Robinson E, Cotney J, Pinfold V, Rose D, Thornicroft G &amp; Henderson C. Viewpoint survey of mental health service users’ experiences of discrimination in England 2008-14 Acta </a:t>
            </a:r>
            <a:r>
              <a:rPr lang="en-GB" sz="1500" dirty="0" err="1"/>
              <a:t>Psychiatrica</a:t>
            </a:r>
            <a:r>
              <a:rPr lang="en-GB" sz="1500" dirty="0"/>
              <a:t> Scandinavica, 134 (Suppl. 446): 14-22, 2016.</a:t>
            </a:r>
          </a:p>
        </p:txBody>
      </p:sp>
    </p:spTree>
    <p:extLst>
      <p:ext uri="{BB962C8B-B14F-4D97-AF65-F5344CB8AC3E}">
        <p14:creationId xmlns:p14="http://schemas.microsoft.com/office/powerpoint/2010/main" val="34935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C8CE2B-F2AE-A021-AC46-2F8C2FCF0D27}"/>
              </a:ext>
            </a:extLst>
          </p:cNvPr>
          <p:cNvPicPr>
            <a:picLocks noChangeAspect="1"/>
          </p:cNvPicPr>
          <p:nvPr/>
        </p:nvPicPr>
        <p:blipFill rotWithShape="1">
          <a:blip r:embed="rId2"/>
          <a:srcRect l="6667" t="18963" r="21000" b="5333"/>
          <a:stretch/>
        </p:blipFill>
        <p:spPr>
          <a:xfrm>
            <a:off x="812799" y="436880"/>
            <a:ext cx="10285817" cy="6055360"/>
          </a:xfrm>
          <a:prstGeom prst="rect">
            <a:avLst/>
          </a:prstGeom>
        </p:spPr>
      </p:pic>
    </p:spTree>
    <p:extLst>
      <p:ext uri="{BB962C8B-B14F-4D97-AF65-F5344CB8AC3E}">
        <p14:creationId xmlns:p14="http://schemas.microsoft.com/office/powerpoint/2010/main" val="4609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DDD293-D6CA-0B8B-51BE-EF5BAEC052A7}"/>
              </a:ext>
            </a:extLst>
          </p:cNvPr>
          <p:cNvPicPr>
            <a:picLocks noChangeAspect="1"/>
          </p:cNvPicPr>
          <p:nvPr/>
        </p:nvPicPr>
        <p:blipFill rotWithShape="1">
          <a:blip r:embed="rId2"/>
          <a:srcRect l="7020" t="17719" r="21042" b="6317"/>
          <a:stretch/>
        </p:blipFill>
        <p:spPr>
          <a:xfrm>
            <a:off x="822959" y="325120"/>
            <a:ext cx="10297253" cy="6116320"/>
          </a:xfrm>
          <a:prstGeom prst="rect">
            <a:avLst/>
          </a:prstGeom>
        </p:spPr>
      </p:pic>
    </p:spTree>
    <p:extLst>
      <p:ext uri="{BB962C8B-B14F-4D97-AF65-F5344CB8AC3E}">
        <p14:creationId xmlns:p14="http://schemas.microsoft.com/office/powerpoint/2010/main" val="90521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4103F-8CEC-8EC6-BA51-F422BCB5905D}"/>
              </a:ext>
            </a:extLst>
          </p:cNvPr>
          <p:cNvPicPr>
            <a:picLocks noChangeAspect="1"/>
          </p:cNvPicPr>
          <p:nvPr/>
        </p:nvPicPr>
        <p:blipFill rotWithShape="1">
          <a:blip r:embed="rId2"/>
          <a:srcRect l="10290" t="17519" r="29274" b="5737"/>
          <a:stretch/>
        </p:blipFill>
        <p:spPr>
          <a:xfrm>
            <a:off x="672591" y="132080"/>
            <a:ext cx="9416289" cy="6725920"/>
          </a:xfrm>
          <a:prstGeom prst="rect">
            <a:avLst/>
          </a:prstGeom>
        </p:spPr>
      </p:pic>
    </p:spTree>
    <p:extLst>
      <p:ext uri="{BB962C8B-B14F-4D97-AF65-F5344CB8AC3E}">
        <p14:creationId xmlns:p14="http://schemas.microsoft.com/office/powerpoint/2010/main" val="373367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15A47E-A523-348E-25D5-999177081C71}"/>
              </a:ext>
            </a:extLst>
          </p:cNvPr>
          <p:cNvPicPr>
            <a:picLocks noChangeAspect="1"/>
          </p:cNvPicPr>
          <p:nvPr/>
        </p:nvPicPr>
        <p:blipFill rotWithShape="1">
          <a:blip r:embed="rId2"/>
          <a:srcRect l="5500" t="16889" r="22666" b="5630"/>
          <a:stretch/>
        </p:blipFill>
        <p:spPr>
          <a:xfrm>
            <a:off x="1147691" y="538480"/>
            <a:ext cx="9896617" cy="6004560"/>
          </a:xfrm>
          <a:prstGeom prst="rect">
            <a:avLst/>
          </a:prstGeom>
        </p:spPr>
      </p:pic>
    </p:spTree>
    <p:extLst>
      <p:ext uri="{BB962C8B-B14F-4D97-AF65-F5344CB8AC3E}">
        <p14:creationId xmlns:p14="http://schemas.microsoft.com/office/powerpoint/2010/main" val="166636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35EDC5-59FB-08D9-7119-B6130044CE10}"/>
              </a:ext>
            </a:extLst>
          </p:cNvPr>
          <p:cNvPicPr>
            <a:picLocks noChangeAspect="1"/>
          </p:cNvPicPr>
          <p:nvPr/>
        </p:nvPicPr>
        <p:blipFill rotWithShape="1">
          <a:blip r:embed="rId2"/>
          <a:srcRect l="4084" t="17926" r="24000" b="10074"/>
          <a:stretch/>
        </p:blipFill>
        <p:spPr>
          <a:xfrm>
            <a:off x="497839" y="355600"/>
            <a:ext cx="10319633" cy="5811520"/>
          </a:xfrm>
          <a:prstGeom prst="rect">
            <a:avLst/>
          </a:prstGeom>
        </p:spPr>
      </p:pic>
    </p:spTree>
    <p:extLst>
      <p:ext uri="{BB962C8B-B14F-4D97-AF65-F5344CB8AC3E}">
        <p14:creationId xmlns:p14="http://schemas.microsoft.com/office/powerpoint/2010/main" val="194963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ED02E-8396-35AB-4C4B-6F1071500712}"/>
              </a:ext>
            </a:extLst>
          </p:cNvPr>
          <p:cNvPicPr>
            <a:picLocks noChangeAspect="1"/>
          </p:cNvPicPr>
          <p:nvPr/>
        </p:nvPicPr>
        <p:blipFill rotWithShape="1">
          <a:blip r:embed="rId2"/>
          <a:srcRect l="5334" t="19408" r="24167" b="6963"/>
          <a:stretch/>
        </p:blipFill>
        <p:spPr>
          <a:xfrm>
            <a:off x="650240" y="285750"/>
            <a:ext cx="10374530" cy="6094730"/>
          </a:xfrm>
          <a:prstGeom prst="rect">
            <a:avLst/>
          </a:prstGeom>
        </p:spPr>
      </p:pic>
    </p:spTree>
    <p:extLst>
      <p:ext uri="{BB962C8B-B14F-4D97-AF65-F5344CB8AC3E}">
        <p14:creationId xmlns:p14="http://schemas.microsoft.com/office/powerpoint/2010/main" val="317335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1F6830-B865-B5C7-AFB5-CF6C44303D62}"/>
              </a:ext>
            </a:extLst>
          </p:cNvPr>
          <p:cNvPicPr>
            <a:picLocks noChangeAspect="1"/>
          </p:cNvPicPr>
          <p:nvPr/>
        </p:nvPicPr>
        <p:blipFill rotWithShape="1">
          <a:blip r:embed="rId2"/>
          <a:srcRect l="57584" t="11334" r="7000" b="3037"/>
          <a:stretch/>
        </p:blipFill>
        <p:spPr>
          <a:xfrm>
            <a:off x="965201" y="213359"/>
            <a:ext cx="9946640" cy="6763715"/>
          </a:xfrm>
          <a:prstGeom prst="rect">
            <a:avLst/>
          </a:prstGeom>
        </p:spPr>
      </p:pic>
    </p:spTree>
    <p:extLst>
      <p:ext uri="{BB962C8B-B14F-4D97-AF65-F5344CB8AC3E}">
        <p14:creationId xmlns:p14="http://schemas.microsoft.com/office/powerpoint/2010/main" val="158025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0069A-C4DF-45E3-9034-187651262411}"/>
              </a:ext>
            </a:extLst>
          </p:cNvPr>
          <p:cNvPicPr>
            <a:picLocks noChangeAspect="1"/>
          </p:cNvPicPr>
          <p:nvPr/>
        </p:nvPicPr>
        <p:blipFill rotWithShape="1">
          <a:blip r:embed="rId2"/>
          <a:srcRect l="3666" t="19259" r="24417" b="5482"/>
          <a:stretch/>
        </p:blipFill>
        <p:spPr>
          <a:xfrm>
            <a:off x="447040" y="365760"/>
            <a:ext cx="10390520" cy="6116320"/>
          </a:xfrm>
          <a:prstGeom prst="rect">
            <a:avLst/>
          </a:prstGeom>
        </p:spPr>
      </p:pic>
    </p:spTree>
    <p:extLst>
      <p:ext uri="{BB962C8B-B14F-4D97-AF65-F5344CB8AC3E}">
        <p14:creationId xmlns:p14="http://schemas.microsoft.com/office/powerpoint/2010/main" val="389473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513A-A9D4-A942-E061-50655573C7F9}"/>
              </a:ext>
            </a:extLst>
          </p:cNvPr>
          <p:cNvSpPr>
            <a:spLocks noGrp="1"/>
          </p:cNvSpPr>
          <p:nvPr>
            <p:ph type="title"/>
          </p:nvPr>
        </p:nvSpPr>
        <p:spPr>
          <a:xfrm>
            <a:off x="612648" y="548640"/>
            <a:ext cx="10569877" cy="676153"/>
          </a:xfrm>
        </p:spPr>
        <p:txBody>
          <a:bodyPr>
            <a:normAutofit fontScale="90000"/>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Marginal estimates of stigma related knowledge (MAKS), attitudes (CAMI) and desire for social distance (RIBS intended behaviour) by year (95% CIs)</a:t>
            </a:r>
            <a:br>
              <a:rPr lang="en-GB"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pic>
        <p:nvPicPr>
          <p:cNvPr id="3" name="Picture 2">
            <a:extLst>
              <a:ext uri="{FF2B5EF4-FFF2-40B4-BE49-F238E27FC236}">
                <a16:creationId xmlns:a16="http://schemas.microsoft.com/office/drawing/2014/main" id="{7F8F6E6A-EEC6-A1CB-685E-ABCD90E8A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5518" y="1115737"/>
            <a:ext cx="7627749" cy="5553512"/>
          </a:xfrm>
          <a:prstGeom prst="rect">
            <a:avLst/>
          </a:prstGeom>
          <a:noFill/>
          <a:ln>
            <a:noFill/>
          </a:ln>
        </p:spPr>
      </p:pic>
    </p:spTree>
    <p:extLst>
      <p:ext uri="{BB962C8B-B14F-4D97-AF65-F5344CB8AC3E}">
        <p14:creationId xmlns:p14="http://schemas.microsoft.com/office/powerpoint/2010/main" val="277004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chemeClr val="accent6"/>
                </a:solidFill>
              </a:rPr>
              <a:t>Stigma measurement</a:t>
            </a:r>
          </a:p>
        </p:txBody>
      </p:sp>
      <p:sp>
        <p:nvSpPr>
          <p:cNvPr id="3" name="Content Placeholder 2"/>
          <p:cNvSpPr>
            <a:spLocks noGrp="1"/>
          </p:cNvSpPr>
          <p:nvPr>
            <p:ph idx="1"/>
          </p:nvPr>
        </p:nvSpPr>
        <p:spPr/>
        <p:txBody>
          <a:bodyPr>
            <a:normAutofit fontScale="92500" lnSpcReduction="10000"/>
          </a:bodyPr>
          <a:lstStyle/>
          <a:p>
            <a:pPr marL="0" indent="0">
              <a:buNone/>
            </a:pPr>
            <a:r>
              <a:rPr lang="en-GB" sz="2600" b="1" dirty="0">
                <a:solidFill>
                  <a:schemeClr val="accent6"/>
                </a:solidFill>
              </a:rPr>
              <a:t>Measured from the source</a:t>
            </a:r>
          </a:p>
          <a:p>
            <a:pPr marL="0" indent="0">
              <a:buNone/>
            </a:pPr>
            <a:r>
              <a:rPr lang="en-GB" sz="1500" dirty="0" err="1"/>
              <a:t>Pescosolido</a:t>
            </a:r>
            <a:r>
              <a:rPr lang="en-GB" sz="1500" dirty="0"/>
              <a:t> and Martin, 2015 </a:t>
            </a:r>
            <a:r>
              <a:rPr lang="en-GB" sz="1500" i="1" dirty="0"/>
              <a:t>Annual Review of Sociology</a:t>
            </a:r>
            <a:r>
              <a:rPr lang="en-GB" sz="1500" dirty="0"/>
              <a:t>. 4187–116. (Experiential vs action oriented view)</a:t>
            </a:r>
            <a:endParaRPr lang="en-GB" sz="1500" dirty="0">
              <a:solidFill>
                <a:schemeClr val="accent2">
                  <a:lumMod val="40000"/>
                  <a:lumOff val="60000"/>
                </a:schemeClr>
              </a:solidFill>
            </a:endParaRPr>
          </a:p>
          <a:p>
            <a:pPr marL="0" indent="0">
              <a:buNone/>
            </a:pPr>
            <a:endParaRPr lang="en-GB" dirty="0">
              <a:solidFill>
                <a:schemeClr val="accent6"/>
              </a:solidFill>
            </a:endParaRPr>
          </a:p>
          <a:p>
            <a:pPr marL="0" indent="0">
              <a:buNone/>
            </a:pPr>
            <a:r>
              <a:rPr lang="en-GB" dirty="0">
                <a:solidFill>
                  <a:schemeClr val="accent6"/>
                </a:solidFill>
              </a:rPr>
              <a:t>Individual</a:t>
            </a:r>
          </a:p>
          <a:p>
            <a:r>
              <a:rPr lang="en-GB" dirty="0">
                <a:solidFill>
                  <a:schemeClr val="accent3"/>
                </a:solidFill>
              </a:rPr>
              <a:t>Knowledge that prevents agreement with stereotypes</a:t>
            </a:r>
          </a:p>
          <a:p>
            <a:r>
              <a:rPr lang="en-GB" dirty="0"/>
              <a:t>Attitudes- stereotype endorsement </a:t>
            </a:r>
          </a:p>
          <a:p>
            <a:r>
              <a:rPr lang="en-GB" dirty="0">
                <a:solidFill>
                  <a:schemeClr val="accent3"/>
                </a:solidFill>
              </a:rPr>
              <a:t>Behaviour- reported and intended: avoidance,</a:t>
            </a:r>
            <a:r>
              <a:rPr lang="en-GB" dirty="0"/>
              <a:t> unfair treatment, </a:t>
            </a:r>
            <a:r>
              <a:rPr lang="en-GB" dirty="0" err="1"/>
              <a:t>helpseeking</a:t>
            </a:r>
            <a:r>
              <a:rPr lang="en-GB" dirty="0"/>
              <a:t> for self/others and disclosure of a mental health problem</a:t>
            </a:r>
          </a:p>
          <a:p>
            <a:pPr marL="0" indent="0">
              <a:buNone/>
            </a:pPr>
            <a:r>
              <a:rPr lang="en-GB" dirty="0">
                <a:solidFill>
                  <a:schemeClr val="accent6"/>
                </a:solidFill>
              </a:rPr>
              <a:t>Structural measures</a:t>
            </a:r>
          </a:p>
          <a:p>
            <a:r>
              <a:rPr lang="en-GB" dirty="0">
                <a:solidFill>
                  <a:schemeClr val="accent3"/>
                </a:solidFill>
              </a:rPr>
              <a:t>Discriminatory policies, disparities with physical health care or policies such as insurance coverage</a:t>
            </a:r>
          </a:p>
        </p:txBody>
      </p:sp>
    </p:spTree>
    <p:extLst>
      <p:ext uri="{BB962C8B-B14F-4D97-AF65-F5344CB8AC3E}">
        <p14:creationId xmlns:p14="http://schemas.microsoft.com/office/powerpoint/2010/main" val="336878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A455-EB78-C4C5-4AA9-9DE2F86C2BBA}"/>
              </a:ext>
            </a:extLst>
          </p:cNvPr>
          <p:cNvSpPr>
            <a:spLocks noGrp="1"/>
          </p:cNvSpPr>
          <p:nvPr>
            <p:ph type="title"/>
          </p:nvPr>
        </p:nvSpPr>
        <p:spPr>
          <a:xfrm>
            <a:off x="612648" y="548640"/>
            <a:ext cx="10775788" cy="1603432"/>
          </a:xfrm>
        </p:spPr>
        <p:txBody>
          <a:bodyPr>
            <a:normAutofit fontScale="90000"/>
          </a:bodyPr>
          <a:lstStyle/>
          <a:p>
            <a:r>
              <a:rPr lang="en-GB" dirty="0"/>
              <a:t>Cultural adaptation and psychometric evaluation: INDIGO partnership implementing sites</a:t>
            </a:r>
            <a:br>
              <a:rPr lang="en-GB" dirty="0"/>
            </a:br>
            <a:r>
              <a:rPr lang="en-GB" dirty="0"/>
              <a:t>MAKS, MICA, RIBS, DISCUS, BACE and more</a:t>
            </a:r>
            <a:br>
              <a:rPr lang="en-GB" dirty="0"/>
            </a:br>
            <a:endParaRPr lang="en-GB" dirty="0"/>
          </a:p>
        </p:txBody>
      </p:sp>
      <p:pic>
        <p:nvPicPr>
          <p:cNvPr id="4" name="Picture 3">
            <a:extLst>
              <a:ext uri="{FF2B5EF4-FFF2-40B4-BE49-F238E27FC236}">
                <a16:creationId xmlns:a16="http://schemas.microsoft.com/office/drawing/2014/main" id="{3FE74B92-4C65-00C8-B71F-27239FB35119}"/>
              </a:ext>
            </a:extLst>
          </p:cNvPr>
          <p:cNvPicPr>
            <a:picLocks noChangeAspect="1"/>
          </p:cNvPicPr>
          <p:nvPr/>
        </p:nvPicPr>
        <p:blipFill rotWithShape="1">
          <a:blip r:embed="rId2"/>
          <a:srcRect l="6591" t="12761" r="69167" b="23131"/>
          <a:stretch/>
        </p:blipFill>
        <p:spPr>
          <a:xfrm>
            <a:off x="803564" y="2152072"/>
            <a:ext cx="6308436" cy="4691901"/>
          </a:xfrm>
          <a:prstGeom prst="rect">
            <a:avLst/>
          </a:prstGeom>
        </p:spPr>
      </p:pic>
    </p:spTree>
    <p:extLst>
      <p:ext uri="{BB962C8B-B14F-4D97-AF65-F5344CB8AC3E}">
        <p14:creationId xmlns:p14="http://schemas.microsoft.com/office/powerpoint/2010/main" val="212820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63BB8D-292D-DE85-A809-8C45EDF630FF}"/>
              </a:ext>
            </a:extLst>
          </p:cNvPr>
          <p:cNvPicPr>
            <a:picLocks noChangeAspect="1"/>
          </p:cNvPicPr>
          <p:nvPr/>
        </p:nvPicPr>
        <p:blipFill rotWithShape="1">
          <a:blip r:embed="rId2"/>
          <a:srcRect l="8415" t="5926" r="8916" b="6074"/>
          <a:stretch/>
        </p:blipFill>
        <p:spPr>
          <a:xfrm>
            <a:off x="609600" y="0"/>
            <a:ext cx="11173982" cy="6690872"/>
          </a:xfrm>
          <a:prstGeom prst="rect">
            <a:avLst/>
          </a:prstGeom>
        </p:spPr>
      </p:pic>
    </p:spTree>
    <p:extLst>
      <p:ext uri="{BB962C8B-B14F-4D97-AF65-F5344CB8AC3E}">
        <p14:creationId xmlns:p14="http://schemas.microsoft.com/office/powerpoint/2010/main" val="43920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solidFill>
                  <a:schemeClr val="accent6"/>
                </a:solidFill>
              </a:rPr>
              <a:t>Measured from the target</a:t>
            </a:r>
            <a:br>
              <a:rPr lang="en-GB" dirty="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normAutofit/>
          </a:bodyPr>
          <a:lstStyle/>
          <a:p>
            <a:r>
              <a:rPr lang="en-GB" dirty="0"/>
              <a:t>Perceived stigma- perception of public stigma/’most people’</a:t>
            </a:r>
          </a:p>
          <a:p>
            <a:r>
              <a:rPr lang="en-GB" dirty="0">
                <a:solidFill>
                  <a:schemeClr val="accent3"/>
                </a:solidFill>
              </a:rPr>
              <a:t>Experienced discrimination</a:t>
            </a:r>
          </a:p>
          <a:p>
            <a:r>
              <a:rPr lang="en-GB" dirty="0">
                <a:solidFill>
                  <a:schemeClr val="accent3"/>
                </a:solidFill>
              </a:rPr>
              <a:t>Anticipated discrimination</a:t>
            </a:r>
          </a:p>
          <a:p>
            <a:r>
              <a:rPr lang="en-GB" dirty="0">
                <a:solidFill>
                  <a:schemeClr val="accent3"/>
                </a:solidFill>
              </a:rPr>
              <a:t>Behaviour resulting from anticipated discrimination- withdrawal from opportunity</a:t>
            </a:r>
          </a:p>
          <a:p>
            <a:r>
              <a:rPr lang="en-GB" dirty="0">
                <a:solidFill>
                  <a:schemeClr val="tx2"/>
                </a:solidFill>
              </a:rPr>
              <a:t>Stigma stress- and coping</a:t>
            </a:r>
          </a:p>
          <a:p>
            <a:r>
              <a:rPr lang="en-GB" dirty="0">
                <a:solidFill>
                  <a:schemeClr val="tx2"/>
                </a:solidFill>
              </a:rPr>
              <a:t>Self-stigma/Internalised stigma</a:t>
            </a:r>
          </a:p>
          <a:p>
            <a:r>
              <a:rPr lang="en-GB" dirty="0">
                <a:solidFill>
                  <a:schemeClr val="accent3"/>
                </a:solidFill>
              </a:rPr>
              <a:t>Economic costs of discrimination</a:t>
            </a:r>
          </a:p>
          <a:p>
            <a:r>
              <a:rPr lang="en-GB" dirty="0">
                <a:solidFill>
                  <a:schemeClr val="accent3"/>
                </a:solidFill>
              </a:rPr>
              <a:t>Stigma related barriers to care</a:t>
            </a:r>
          </a:p>
        </p:txBody>
      </p:sp>
    </p:spTree>
    <p:extLst>
      <p:ext uri="{BB962C8B-B14F-4D97-AF65-F5344CB8AC3E}">
        <p14:creationId xmlns:p14="http://schemas.microsoft.com/office/powerpoint/2010/main" val="285380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A89DB-E71A-F188-7417-D11669F4EAD8}"/>
              </a:ext>
            </a:extLst>
          </p:cNvPr>
          <p:cNvPicPr>
            <a:picLocks noChangeAspect="1"/>
          </p:cNvPicPr>
          <p:nvPr/>
        </p:nvPicPr>
        <p:blipFill rotWithShape="1">
          <a:blip r:embed="rId2"/>
          <a:srcRect l="4666" t="36888" r="20583" b="5926"/>
          <a:stretch/>
        </p:blipFill>
        <p:spPr>
          <a:xfrm>
            <a:off x="-61670" y="1148080"/>
            <a:ext cx="12253670" cy="5273040"/>
          </a:xfrm>
          <a:prstGeom prst="rect">
            <a:avLst/>
          </a:prstGeom>
        </p:spPr>
      </p:pic>
    </p:spTree>
    <p:extLst>
      <p:ext uri="{BB962C8B-B14F-4D97-AF65-F5344CB8AC3E}">
        <p14:creationId xmlns:p14="http://schemas.microsoft.com/office/powerpoint/2010/main" val="115324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426170"/>
          </a:xfrm>
        </p:spPr>
        <p:txBody>
          <a:bodyPr>
            <a:noAutofit/>
          </a:bodyPr>
          <a:lstStyle/>
          <a:p>
            <a:r>
              <a:rPr lang="en-GB" sz="3200" dirty="0">
                <a:solidFill>
                  <a:schemeClr val="accent1"/>
                </a:solidFill>
              </a:rPr>
              <a:t>Viewpoint survey of mental health service users: Top 10 discrimination life areas 2008 and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4712092"/>
              </p:ext>
            </p:extLst>
          </p:nvPr>
        </p:nvGraphicFramePr>
        <p:xfrm>
          <a:off x="1047750" y="2159521"/>
          <a:ext cx="9944100" cy="407924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20000"/>
                    </a:ext>
                  </a:extLst>
                </a:gridCol>
                <a:gridCol w="4972050">
                  <a:extLst>
                    <a:ext uri="{9D8B030D-6E8A-4147-A177-3AD203B41FA5}">
                      <a16:colId xmlns:a16="http://schemas.microsoft.com/office/drawing/2014/main" val="20001"/>
                    </a:ext>
                  </a:extLst>
                </a:gridCol>
              </a:tblGrid>
              <a:tr h="370840">
                <a:tc>
                  <a:txBody>
                    <a:bodyPr/>
                    <a:lstStyle/>
                    <a:p>
                      <a:pPr algn="ctr">
                        <a:spcAft>
                          <a:spcPts val="0"/>
                        </a:spcAft>
                      </a:pPr>
                      <a:r>
                        <a:rPr lang="en-GB" sz="1800" b="1" dirty="0">
                          <a:latin typeface="Calibri"/>
                          <a:ea typeface="Times New Roman"/>
                        </a:rPr>
                        <a:t>2008</a:t>
                      </a:r>
                      <a:endParaRPr lang="en-GB" sz="1800" dirty="0">
                        <a:latin typeface="Times New Roman"/>
                        <a:ea typeface="Times New Roman"/>
                      </a:endParaRPr>
                    </a:p>
                  </a:txBody>
                  <a:tcPr marL="68580" marR="68580" marT="0" marB="0"/>
                </a:tc>
                <a:tc>
                  <a:txBody>
                    <a:bodyPr/>
                    <a:lstStyle/>
                    <a:p>
                      <a:pPr algn="ctr">
                        <a:spcAft>
                          <a:spcPts val="0"/>
                        </a:spcAft>
                      </a:pPr>
                      <a:r>
                        <a:rPr lang="en-GB" sz="1800" b="1" dirty="0">
                          <a:latin typeface="Calibri"/>
                          <a:ea typeface="Times New Roman"/>
                        </a:rPr>
                        <a:t>2014</a:t>
                      </a:r>
                      <a:endParaRPr lang="en-GB" sz="1800" dirty="0">
                        <a:latin typeface="Times New Roman"/>
                        <a:ea typeface="Times New Roman"/>
                      </a:endParaRPr>
                    </a:p>
                  </a:txBody>
                  <a:tcPr marL="68580" marR="68580" marT="0" marB="0"/>
                </a:tc>
                <a:extLst>
                  <a:ext uri="{0D108BD9-81ED-4DB2-BD59-A6C34878D82A}">
                    <a16:rowId xmlns:a16="http://schemas.microsoft.com/office/drawing/2014/main" val="10000"/>
                  </a:ext>
                </a:extLst>
              </a:tr>
              <a:tr h="370840">
                <a:tc>
                  <a:txBody>
                    <a:bodyPr/>
                    <a:lstStyle/>
                    <a:p>
                      <a:r>
                        <a:rPr lang="en-GB" dirty="0">
                          <a:latin typeface="+mn-lt"/>
                        </a:rPr>
                        <a:t>1  Being shunned (57.9%)</a:t>
                      </a:r>
                    </a:p>
                  </a:txBody>
                  <a:tcPr marL="68580" marR="68580" marT="0" marB="0"/>
                </a:tc>
                <a:tc>
                  <a:txBody>
                    <a:bodyPr/>
                    <a:lstStyle/>
                    <a:p>
                      <a:pPr>
                        <a:spcAft>
                          <a:spcPts val="0"/>
                        </a:spcAft>
                      </a:pPr>
                      <a:r>
                        <a:rPr lang="en-GB" sz="1800" dirty="0">
                          <a:latin typeface="+mn-lt"/>
                          <a:ea typeface="Times New Roman"/>
                        </a:rPr>
                        <a:t>1  Being shunned (47.2%)    (-10.7%) </a:t>
                      </a:r>
                      <a:r>
                        <a:rPr lang="en-GB" sz="1800" dirty="0" err="1">
                          <a:latin typeface="+mn-lt"/>
                          <a:ea typeface="Times New Roman"/>
                        </a:rPr>
                        <a:t>Signif</a:t>
                      </a:r>
                      <a:endParaRPr lang="en-GB" sz="1800" dirty="0">
                        <a:latin typeface="+mn-lt"/>
                        <a:ea typeface="Times New Roman"/>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1800" dirty="0">
                          <a:solidFill>
                            <a:schemeClr val="tx1"/>
                          </a:solidFill>
                          <a:latin typeface="+mn-lt"/>
                          <a:ea typeface="Times New Roman"/>
                        </a:rPr>
                        <a:t>2=  Friends (53.3%)</a:t>
                      </a:r>
                    </a:p>
                  </a:txBody>
                  <a:tcPr marL="68580" marR="68580" marT="0" marB="0"/>
                </a:tc>
                <a:tc>
                  <a:txBody>
                    <a:bodyPr/>
                    <a:lstStyle/>
                    <a:p>
                      <a:pPr>
                        <a:spcAft>
                          <a:spcPts val="0"/>
                        </a:spcAft>
                      </a:pPr>
                      <a:r>
                        <a:rPr lang="en-GB" sz="1800" dirty="0">
                          <a:solidFill>
                            <a:schemeClr val="tx1"/>
                          </a:solidFill>
                          <a:latin typeface="+mn-lt"/>
                          <a:ea typeface="Times New Roman"/>
                        </a:rPr>
                        <a:t>2  Family (43.3%)                    (-9.8%) </a:t>
                      </a:r>
                      <a:r>
                        <a:rPr lang="en-GB" sz="1800" dirty="0" err="1">
                          <a:solidFill>
                            <a:schemeClr val="tx1"/>
                          </a:solidFill>
                          <a:latin typeface="+mn-lt"/>
                          <a:ea typeface="Times New Roman"/>
                        </a:rPr>
                        <a:t>Signif</a:t>
                      </a:r>
                      <a:endParaRPr lang="en-GB" sz="1800" dirty="0">
                        <a:solidFill>
                          <a:schemeClr val="tx1"/>
                        </a:solidFill>
                        <a:latin typeface="+mn-lt"/>
                        <a:ea typeface="Times New Roman"/>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1800" dirty="0">
                          <a:solidFill>
                            <a:schemeClr val="tx1"/>
                          </a:solidFill>
                          <a:latin typeface="+mn-lt"/>
                          <a:ea typeface="Times New Roman"/>
                        </a:rPr>
                        <a:t>2=  Family (53.1%)</a:t>
                      </a:r>
                    </a:p>
                  </a:txBody>
                  <a:tcPr marL="68580" marR="68580" marT="0" marB="0"/>
                </a:tc>
                <a:tc>
                  <a:txBody>
                    <a:bodyPr/>
                    <a:lstStyle/>
                    <a:p>
                      <a:pPr>
                        <a:spcAft>
                          <a:spcPts val="0"/>
                        </a:spcAft>
                      </a:pPr>
                      <a:r>
                        <a:rPr lang="en-GB" sz="1800" dirty="0">
                          <a:solidFill>
                            <a:schemeClr val="tx1"/>
                          </a:solidFill>
                          <a:latin typeface="+mn-lt"/>
                          <a:ea typeface="Times New Roman"/>
                        </a:rPr>
                        <a:t>3  Friends (39.7%)                  (-13.6%) </a:t>
                      </a:r>
                      <a:r>
                        <a:rPr lang="en-GB" sz="1800" dirty="0" err="1">
                          <a:solidFill>
                            <a:schemeClr val="tx1"/>
                          </a:solidFill>
                          <a:latin typeface="+mn-lt"/>
                          <a:ea typeface="Times New Roman"/>
                        </a:rPr>
                        <a:t>Signif</a:t>
                      </a:r>
                      <a:endParaRPr lang="en-GB" sz="1800" dirty="0">
                        <a:solidFill>
                          <a:schemeClr val="tx1"/>
                        </a:solidFill>
                        <a:latin typeface="+mn-lt"/>
                        <a:ea typeface="Times New Roman"/>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pPr>
                      <a:r>
                        <a:rPr lang="en-GB" sz="1800" dirty="0">
                          <a:solidFill>
                            <a:schemeClr val="tx1"/>
                          </a:solidFill>
                          <a:latin typeface="+mn-lt"/>
                          <a:ea typeface="Times New Roman"/>
                        </a:rPr>
                        <a:t>4    Social life (43.2%)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ea typeface="Times New Roman"/>
                        </a:rPr>
                        <a:t>4  Mental health staff (31.6%)          (-2.7%)</a:t>
                      </a:r>
                    </a:p>
                  </a:txBody>
                  <a:tcPr marL="68580" marR="68580" marT="0" marB="0"/>
                </a:tc>
                <a:extLst>
                  <a:ext uri="{0D108BD9-81ED-4DB2-BD59-A6C34878D82A}">
                    <a16:rowId xmlns:a16="http://schemas.microsoft.com/office/drawing/2014/main" val="10004"/>
                  </a:ext>
                </a:extLst>
              </a:tr>
              <a:tr h="370840">
                <a:tc>
                  <a:txBody>
                    <a:bodyPr/>
                    <a:lstStyle/>
                    <a:p>
                      <a:pPr>
                        <a:spcAft>
                          <a:spcPts val="0"/>
                        </a:spcAft>
                      </a:pPr>
                      <a:r>
                        <a:rPr lang="en-GB" sz="1800" dirty="0">
                          <a:solidFill>
                            <a:schemeClr val="tx1"/>
                          </a:solidFill>
                          <a:latin typeface="+mn-lt"/>
                          <a:ea typeface="Times New Roman"/>
                        </a:rPr>
                        <a:t>5    Mental health staff (34.3%)</a:t>
                      </a:r>
                    </a:p>
                  </a:txBody>
                  <a:tcPr marL="68580" marR="68580" marT="0" marB="0"/>
                </a:tc>
                <a:tc>
                  <a:txBody>
                    <a:bodyPr/>
                    <a:lstStyle/>
                    <a:p>
                      <a:pPr>
                        <a:spcAft>
                          <a:spcPts val="0"/>
                        </a:spcAft>
                      </a:pPr>
                      <a:r>
                        <a:rPr lang="en-GB" sz="1800" dirty="0">
                          <a:solidFill>
                            <a:schemeClr val="tx1"/>
                          </a:solidFill>
                          <a:latin typeface="+mn-lt"/>
                          <a:ea typeface="Times New Roman"/>
                        </a:rPr>
                        <a:t>5  Social life (29.6%)              (-13.6%) </a:t>
                      </a:r>
                      <a:r>
                        <a:rPr lang="en-GB" sz="1800" dirty="0" err="1">
                          <a:solidFill>
                            <a:schemeClr val="tx1"/>
                          </a:solidFill>
                          <a:latin typeface="+mn-lt"/>
                          <a:ea typeface="Times New Roman"/>
                        </a:rPr>
                        <a:t>Signif</a:t>
                      </a:r>
                      <a:endParaRPr lang="en-GB" sz="1800" dirty="0">
                        <a:solidFill>
                          <a:schemeClr val="tx1"/>
                        </a:solidFill>
                        <a:latin typeface="+mn-lt"/>
                        <a:ea typeface="Times New Roman"/>
                      </a:endParaRPr>
                    </a:p>
                  </a:txBody>
                  <a:tcPr marL="68580" marR="68580" marT="0" marB="0"/>
                </a:tc>
                <a:extLst>
                  <a:ext uri="{0D108BD9-81ED-4DB2-BD59-A6C34878D82A}">
                    <a16:rowId xmlns:a16="http://schemas.microsoft.com/office/drawing/2014/main" val="10005"/>
                  </a:ext>
                </a:extLst>
              </a:tr>
              <a:tr h="370840">
                <a:tc>
                  <a:txBody>
                    <a:bodyPr/>
                    <a:lstStyle/>
                    <a:p>
                      <a:pPr>
                        <a:spcAft>
                          <a:spcPts val="0"/>
                        </a:spcAft>
                      </a:pPr>
                      <a:r>
                        <a:rPr lang="en-GB" sz="1800" dirty="0">
                          <a:solidFill>
                            <a:schemeClr val="tx1"/>
                          </a:solidFill>
                          <a:latin typeface="+mn-lt"/>
                          <a:ea typeface="Times New Roman"/>
                        </a:rPr>
                        <a:t>6    Dating (30.9%)</a:t>
                      </a:r>
                    </a:p>
                  </a:txBody>
                  <a:tcPr marL="68580" marR="68580" marT="0" marB="0"/>
                </a:tc>
                <a:tc>
                  <a:txBody>
                    <a:bodyPr/>
                    <a:lstStyle/>
                    <a:p>
                      <a:pPr>
                        <a:spcAft>
                          <a:spcPts val="0"/>
                        </a:spcAft>
                      </a:pPr>
                      <a:r>
                        <a:rPr lang="en-GB" sz="1800" dirty="0">
                          <a:solidFill>
                            <a:schemeClr val="tx1"/>
                          </a:solidFill>
                          <a:latin typeface="+mn-lt"/>
                          <a:ea typeface="Times New Roman"/>
                        </a:rPr>
                        <a:t>6  Physical health staff (28.0%)   (-1.6%)</a:t>
                      </a:r>
                    </a:p>
                  </a:txBody>
                  <a:tcPr marL="68580" marR="68580" marT="0" marB="0"/>
                </a:tc>
                <a:extLst>
                  <a:ext uri="{0D108BD9-81ED-4DB2-BD59-A6C34878D82A}">
                    <a16:rowId xmlns:a16="http://schemas.microsoft.com/office/drawing/2014/main" val="10006"/>
                  </a:ext>
                </a:extLst>
              </a:tr>
              <a:tr h="370840">
                <a:tc>
                  <a:txBody>
                    <a:bodyPr/>
                    <a:lstStyle/>
                    <a:p>
                      <a:pPr>
                        <a:spcAft>
                          <a:spcPts val="0"/>
                        </a:spcAft>
                      </a:pPr>
                      <a:r>
                        <a:rPr lang="en-GB" sz="1800" dirty="0">
                          <a:solidFill>
                            <a:schemeClr val="tx1"/>
                          </a:solidFill>
                          <a:latin typeface="+mn-lt"/>
                          <a:ea typeface="Times New Roman"/>
                        </a:rPr>
                        <a:t>7   Physical health staff (29.6%)</a:t>
                      </a:r>
                    </a:p>
                  </a:txBody>
                  <a:tcPr marL="68580" marR="68580" marT="0" marB="0"/>
                </a:tc>
                <a:tc>
                  <a:txBody>
                    <a:bodyPr/>
                    <a:lstStyle/>
                    <a:p>
                      <a:pPr>
                        <a:spcAft>
                          <a:spcPts val="0"/>
                        </a:spcAft>
                      </a:pPr>
                      <a:r>
                        <a:rPr lang="en-GB" sz="1800" dirty="0">
                          <a:solidFill>
                            <a:schemeClr val="tx1"/>
                          </a:solidFill>
                          <a:latin typeface="+mn-lt"/>
                          <a:ea typeface="Times New Roman"/>
                        </a:rPr>
                        <a:t>7  Benefits (23.4%)                        (+4.4%)</a:t>
                      </a:r>
                    </a:p>
                  </a:txBody>
                  <a:tcPr marL="68580" marR="68580" marT="0" marB="0"/>
                </a:tc>
                <a:extLst>
                  <a:ext uri="{0D108BD9-81ED-4DB2-BD59-A6C34878D82A}">
                    <a16:rowId xmlns:a16="http://schemas.microsoft.com/office/drawing/2014/main" val="10007"/>
                  </a:ext>
                </a:extLst>
              </a:tr>
              <a:tr h="370840">
                <a:tc>
                  <a:txBody>
                    <a:bodyPr/>
                    <a:lstStyle/>
                    <a:p>
                      <a:pPr>
                        <a:spcAft>
                          <a:spcPts val="0"/>
                        </a:spcAft>
                      </a:pPr>
                      <a:r>
                        <a:rPr lang="en-GB" sz="1800" dirty="0">
                          <a:solidFill>
                            <a:schemeClr val="tx1"/>
                          </a:solidFill>
                          <a:latin typeface="+mn-lt"/>
                          <a:ea typeface="Times New Roman"/>
                        </a:rPr>
                        <a:t>8   Neighbours (25.3%)</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ea typeface="Times New Roman"/>
                        </a:rPr>
                        <a:t>8  Neighbours (20.0%)             (-5.1%) </a:t>
                      </a:r>
                      <a:r>
                        <a:rPr lang="en-GB" sz="1800" dirty="0" err="1">
                          <a:solidFill>
                            <a:schemeClr val="tx1"/>
                          </a:solidFill>
                          <a:latin typeface="+mn-lt"/>
                          <a:ea typeface="Times New Roman"/>
                        </a:rPr>
                        <a:t>Signif</a:t>
                      </a:r>
                      <a:endParaRPr lang="en-GB" sz="1800" dirty="0">
                        <a:solidFill>
                          <a:schemeClr val="tx1"/>
                        </a:solidFill>
                        <a:latin typeface="+mn-lt"/>
                        <a:ea typeface="Times New Roman"/>
                      </a:endParaRPr>
                    </a:p>
                  </a:txBody>
                  <a:tcPr marL="68580" marR="68580" marT="0" marB="0"/>
                </a:tc>
                <a:extLst>
                  <a:ext uri="{0D108BD9-81ED-4DB2-BD59-A6C34878D82A}">
                    <a16:rowId xmlns:a16="http://schemas.microsoft.com/office/drawing/2014/main" val="10008"/>
                  </a:ext>
                </a:extLst>
              </a:tr>
              <a:tr h="370840">
                <a:tc>
                  <a:txBody>
                    <a:bodyPr/>
                    <a:lstStyle/>
                    <a:p>
                      <a:pPr>
                        <a:spcAft>
                          <a:spcPts val="0"/>
                        </a:spcAft>
                      </a:pPr>
                      <a:r>
                        <a:rPr lang="en-GB" sz="1800" dirty="0">
                          <a:solidFill>
                            <a:schemeClr val="tx1"/>
                          </a:solidFill>
                          <a:latin typeface="+mn-lt"/>
                          <a:ea typeface="Times New Roman"/>
                        </a:rPr>
                        <a:t>9   </a:t>
                      </a:r>
                      <a:r>
                        <a:rPr lang="en-GB" sz="1800" b="0" dirty="0">
                          <a:solidFill>
                            <a:schemeClr val="tx1"/>
                          </a:solidFill>
                          <a:latin typeface="+mn-lt"/>
                          <a:ea typeface="Times New Roman"/>
                        </a:rPr>
                        <a:t>Finding a job (24.2%)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ea typeface="Times New Roman"/>
                        </a:rPr>
                        <a:t>9  Safety (18.2%)                            (-1.4%)</a:t>
                      </a:r>
                    </a:p>
                  </a:txBody>
                  <a:tcPr marL="68580" marR="68580" marT="0" marB="0"/>
                </a:tc>
                <a:extLst>
                  <a:ext uri="{0D108BD9-81ED-4DB2-BD59-A6C34878D82A}">
                    <a16:rowId xmlns:a16="http://schemas.microsoft.com/office/drawing/2014/main" val="10009"/>
                  </a:ext>
                </a:extLst>
              </a:tr>
              <a:tr h="370840">
                <a:tc>
                  <a:txBody>
                    <a:bodyPr/>
                    <a:lstStyle/>
                    <a:p>
                      <a:pPr>
                        <a:spcAft>
                          <a:spcPts val="0"/>
                        </a:spcAft>
                      </a:pPr>
                      <a:r>
                        <a:rPr lang="en-GB" sz="1800" dirty="0">
                          <a:solidFill>
                            <a:schemeClr val="tx1"/>
                          </a:solidFill>
                          <a:latin typeface="+mn-lt"/>
                          <a:ea typeface="Times New Roman"/>
                        </a:rPr>
                        <a:t>10   Privacy (21.6%)</a:t>
                      </a:r>
                    </a:p>
                  </a:txBody>
                  <a:tcPr marL="68580" marR="68580" marT="0" marB="0"/>
                </a:tc>
                <a:tc>
                  <a:txBody>
                    <a:bodyPr/>
                    <a:lstStyle/>
                    <a:p>
                      <a:pPr>
                        <a:spcAft>
                          <a:spcPts val="0"/>
                        </a:spcAft>
                      </a:pPr>
                      <a:r>
                        <a:rPr lang="en-GB" sz="1800" dirty="0">
                          <a:solidFill>
                            <a:schemeClr val="tx1"/>
                          </a:solidFill>
                          <a:latin typeface="+mn-lt"/>
                          <a:ea typeface="Times New Roman"/>
                        </a:rPr>
                        <a:t>10 Keeping a job (15.6%)              (-1.3%)</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8011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675E4FB-07E8-BA42-9666-53F7FAB552C3}"/>
              </a:ext>
            </a:extLst>
          </p:cNvPr>
          <p:cNvSpPr>
            <a:spLocks noGrp="1"/>
          </p:cNvSpPr>
          <p:nvPr>
            <p:ph type="title"/>
          </p:nvPr>
        </p:nvSpPr>
        <p:spPr>
          <a:xfrm>
            <a:off x="612648" y="245692"/>
            <a:ext cx="10653578" cy="1132258"/>
          </a:xfrm>
        </p:spPr>
        <p:txBody>
          <a:bodyPr>
            <a:normAutofit/>
          </a:bodyPr>
          <a:lstStyle/>
          <a:p>
            <a:pPr eaLnBrk="1" hangingPunct="1"/>
            <a:r>
              <a:rPr lang="en-GB" altLang="en-US" sz="2800" dirty="0">
                <a:solidFill>
                  <a:schemeClr val="accent1"/>
                </a:solidFill>
                <a:latin typeface="Calibri" panose="020F0502020204030204" pitchFamily="34" charset="0"/>
                <a:cs typeface="Calibri" panose="020F0502020204030204" pitchFamily="34" charset="0"/>
              </a:rPr>
              <a:t>Viewpoint survey – percentage of relevant life areas, last 12 months</a:t>
            </a:r>
            <a:endParaRPr lang="en-US" altLang="en-US" sz="2800" dirty="0">
              <a:solidFill>
                <a:schemeClr val="accent1"/>
              </a:solidFill>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5DD17D8D-56C0-51A2-8629-3717578A96DE}"/>
              </a:ext>
            </a:extLst>
          </p:cNvPr>
          <p:cNvGraphicFramePr>
            <a:graphicFrameLocks noGrp="1"/>
          </p:cNvGraphicFramePr>
          <p:nvPr>
            <p:ph sz="half" idx="1"/>
          </p:nvPr>
        </p:nvGraphicFramePr>
        <p:xfrm>
          <a:off x="1981201" y="1685926"/>
          <a:ext cx="8201025"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Rectangle 6">
            <a:extLst>
              <a:ext uri="{FF2B5EF4-FFF2-40B4-BE49-F238E27FC236}">
                <a16:creationId xmlns:a16="http://schemas.microsoft.com/office/drawing/2014/main" id="{9F386D80-5DCE-3625-0780-ED1F604469C8}"/>
              </a:ext>
            </a:extLst>
          </p:cNvPr>
          <p:cNvSpPr>
            <a:spLocks noChangeArrowheads="1"/>
          </p:cNvSpPr>
          <p:nvPr/>
        </p:nvSpPr>
        <p:spPr bwMode="auto">
          <a:xfrm>
            <a:off x="2571751" y="1054100"/>
            <a:ext cx="8010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Median amount of reported discrimination (percentage) over 2008-2014</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44449-1738-EE9D-D083-EA1EAED8F4C4}"/>
              </a:ext>
            </a:extLst>
          </p:cNvPr>
          <p:cNvPicPr>
            <a:picLocks noChangeAspect="1"/>
          </p:cNvPicPr>
          <p:nvPr/>
        </p:nvPicPr>
        <p:blipFill rotWithShape="1">
          <a:blip r:embed="rId2"/>
          <a:srcRect l="4500" t="15704" r="21250" b="5185"/>
          <a:stretch/>
        </p:blipFill>
        <p:spPr>
          <a:xfrm>
            <a:off x="995680" y="406400"/>
            <a:ext cx="10374844" cy="6217920"/>
          </a:xfrm>
          <a:prstGeom prst="rect">
            <a:avLst/>
          </a:prstGeom>
        </p:spPr>
      </p:pic>
    </p:spTree>
    <p:extLst>
      <p:ext uri="{BB962C8B-B14F-4D97-AF65-F5344CB8AC3E}">
        <p14:creationId xmlns:p14="http://schemas.microsoft.com/office/powerpoint/2010/main" val="178914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B8E36-7712-75EC-0F9C-02E79828FA5A}"/>
              </a:ext>
            </a:extLst>
          </p:cNvPr>
          <p:cNvPicPr>
            <a:picLocks noChangeAspect="1"/>
          </p:cNvPicPr>
          <p:nvPr/>
        </p:nvPicPr>
        <p:blipFill rotWithShape="1">
          <a:blip r:embed="rId2"/>
          <a:srcRect l="57667" t="13408" r="8833" b="3333"/>
          <a:stretch/>
        </p:blipFill>
        <p:spPr>
          <a:xfrm>
            <a:off x="1328537" y="355600"/>
            <a:ext cx="9534925" cy="6664960"/>
          </a:xfrm>
          <a:prstGeom prst="rect">
            <a:avLst/>
          </a:prstGeom>
        </p:spPr>
      </p:pic>
    </p:spTree>
    <p:extLst>
      <p:ext uri="{BB962C8B-B14F-4D97-AF65-F5344CB8AC3E}">
        <p14:creationId xmlns:p14="http://schemas.microsoft.com/office/powerpoint/2010/main" val="31014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C2AFAC-42F9-8781-F7D5-B8DCE687BE0C}"/>
              </a:ext>
            </a:extLst>
          </p:cNvPr>
          <p:cNvPicPr>
            <a:picLocks noChangeAspect="1"/>
          </p:cNvPicPr>
          <p:nvPr/>
        </p:nvPicPr>
        <p:blipFill rotWithShape="1">
          <a:blip r:embed="rId2"/>
          <a:srcRect l="7583" t="17778" r="25584" b="5778"/>
          <a:stretch/>
        </p:blipFill>
        <p:spPr>
          <a:xfrm>
            <a:off x="419238" y="0"/>
            <a:ext cx="10548600" cy="6786880"/>
          </a:xfrm>
          <a:prstGeom prst="rect">
            <a:avLst/>
          </a:prstGeom>
        </p:spPr>
      </p:pic>
    </p:spTree>
    <p:extLst>
      <p:ext uri="{BB962C8B-B14F-4D97-AF65-F5344CB8AC3E}">
        <p14:creationId xmlns:p14="http://schemas.microsoft.com/office/powerpoint/2010/main" val="1374642741"/>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349AB501BF574C83206C844DBEF306" ma:contentTypeVersion="18" ma:contentTypeDescription="Create a new document." ma:contentTypeScope="" ma:versionID="62b6d3a3da94fe51f635f718d017e4b7">
  <xsd:schema xmlns:xsd="http://www.w3.org/2001/XMLSchema" xmlns:xs="http://www.w3.org/2001/XMLSchema" xmlns:p="http://schemas.microsoft.com/office/2006/metadata/properties" xmlns:ns2="81b5ceff-6b46-4494-accf-a4e91dbe538f" xmlns:ns3="69bc440e-748c-4cb8-8c36-21f20ee8bdd0" xmlns:ns4="4aaf35b1-80a8-48e7-9d03-c612add1997b" targetNamespace="http://schemas.microsoft.com/office/2006/metadata/properties" ma:root="true" ma:fieldsID="e923d9ad325a386bc81019f5f919a48a" ns2:_="" ns3:_="" ns4:_="">
    <xsd:import namespace="81b5ceff-6b46-4494-accf-a4e91dbe538f"/>
    <xsd:import namespace="69bc440e-748c-4cb8-8c36-21f20ee8bdd0"/>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5ceff-6b46-4494-accf-a4e91dbe5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c440e-748c-4cb8-8c36-21f20ee8bd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b50359a-c019-4b75-8061-1f5738031845}" ma:internalName="TaxCatchAll" ma:showField="CatchAllData" ma:web="69bc440e-748c-4cb8-8c36-21f20ee8bd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1b5ceff-6b46-4494-accf-a4e91dbe538f">
      <Terms xmlns="http://schemas.microsoft.com/office/infopath/2007/PartnerControls"/>
    </lcf76f155ced4ddcb4097134ff3c332f>
    <TaxCatchAll xmlns="4aaf35b1-80a8-48e7-9d03-c612add1997b" xsi:nil="true"/>
  </documentManagement>
</p:properties>
</file>

<file path=customXml/itemProps1.xml><?xml version="1.0" encoding="utf-8"?>
<ds:datastoreItem xmlns:ds="http://schemas.openxmlformats.org/officeDocument/2006/customXml" ds:itemID="{C55012C4-A73C-412E-98CD-88FE30065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5ceff-6b46-4494-accf-a4e91dbe538f"/>
    <ds:schemaRef ds:uri="69bc440e-748c-4cb8-8c36-21f20ee8bdd0"/>
    <ds:schemaRef ds:uri="4aaf35b1-80a8-48e7-9d03-c612add19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D3CC9B-A350-41F3-B7FB-C85BDD62BC6E}">
  <ds:schemaRefs>
    <ds:schemaRef ds:uri="http://schemas.microsoft.com/sharepoint/v3/contenttype/forms"/>
  </ds:schemaRefs>
</ds:datastoreItem>
</file>

<file path=customXml/itemProps3.xml><?xml version="1.0" encoding="utf-8"?>
<ds:datastoreItem xmlns:ds="http://schemas.openxmlformats.org/officeDocument/2006/customXml" ds:itemID="{2EE83550-9C47-413A-817E-8D6D5639DFB5}">
  <ds:schemaRefs>
    <ds:schemaRef ds:uri="69bc440e-748c-4cb8-8c36-21f20ee8bdd0"/>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 ds:uri="4aaf35b1-80a8-48e7-9d03-c612add1997b"/>
    <ds:schemaRef ds:uri="81b5ceff-6b46-4494-accf-a4e91dbe53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148</TotalTime>
  <Words>602</Words>
  <Application>Microsoft Office PowerPoint</Application>
  <PresentationFormat>Widescreen</PresentationFormat>
  <Paragraphs>64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Neue Haas Grotesk Text Pro</vt:lpstr>
      <vt:lpstr>Times New Roman</vt:lpstr>
      <vt:lpstr>VanillaVTI</vt:lpstr>
      <vt:lpstr>Stigma: measuring a multifaceted problem</vt:lpstr>
      <vt:lpstr>Stigma measurement</vt:lpstr>
      <vt:lpstr> Measured from the target </vt:lpstr>
      <vt:lpstr>PowerPoint Presentation</vt:lpstr>
      <vt:lpstr>Viewpoint survey of mental health service users: Top 10 discrimination life areas 2008 and 2014</vt:lpstr>
      <vt:lpstr>Viewpoint survey – percentage of relevant life areas, last 12 months</vt:lpstr>
      <vt:lpstr>PowerPoint Presentation</vt:lpstr>
      <vt:lpstr>PowerPoint Presentation</vt:lpstr>
      <vt:lpstr>PowerPoint Presentation</vt:lpstr>
      <vt:lpstr>Anticipated discrimination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Marginal estimates of stigma related knowledge (MAKS), attitudes (CAMI) and desire for social distance (RIBS intended behaviour) by year (95% CIs) </vt:lpstr>
      <vt:lpstr>Cultural adaptation and psychometric evaluation: INDIGO partnership implementing sites MAKS, MICA, RIBS, DISCUS, BACE and more </vt:lpstr>
      <vt:lpstr>PowerPoint Presentation</vt:lpstr>
    </vt:vector>
  </TitlesOfParts>
  <Company>KCL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Stigma: measuring a multifaceted problem</dc:title>
  <dc:creator>Claire Henderson</dc:creator>
  <cp:lastModifiedBy>Michele Harris-Tafri</cp:lastModifiedBy>
  <cp:revision>2</cp:revision>
  <dcterms:created xsi:type="dcterms:W3CDTF">2024-03-02T08:20:22Z</dcterms:created>
  <dcterms:modified xsi:type="dcterms:W3CDTF">2024-03-06T16:25:20Z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0x01010064349AB501BF574C83206C844DBEF306</vt:lpwstr>
  </property>
  <property fmtid="{D5CDD505-2E9C-101B-9397-08002B2CF9AE}" pid="3" name="MediaServiceImageTags">
    <vt:lpwstr/>
  </property>
</Properties>
</file>