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</p:sldMasterIdLst>
  <p:notesMasterIdLst>
    <p:notesMasterId r:id="rId20"/>
  </p:notesMasterIdLst>
  <p:sldIdLst>
    <p:sldId id="292" r:id="rId2"/>
    <p:sldId id="258" r:id="rId3"/>
    <p:sldId id="297" r:id="rId4"/>
    <p:sldId id="3998" r:id="rId5"/>
    <p:sldId id="259" r:id="rId6"/>
    <p:sldId id="260" r:id="rId7"/>
    <p:sldId id="4001" r:id="rId8"/>
    <p:sldId id="4002" r:id="rId9"/>
    <p:sldId id="299" r:id="rId10"/>
    <p:sldId id="3990" r:id="rId11"/>
    <p:sldId id="3991" r:id="rId12"/>
    <p:sldId id="318" r:id="rId13"/>
    <p:sldId id="3943" r:id="rId14"/>
    <p:sldId id="3995" r:id="rId15"/>
    <p:sldId id="3947" r:id="rId16"/>
    <p:sldId id="3994" r:id="rId17"/>
    <p:sldId id="3989" r:id="rId18"/>
    <p:sldId id="4000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4">
          <p15:clr>
            <a:srgbClr val="A4A3A4"/>
          </p15:clr>
        </p15:guide>
        <p15:guide id="2" orient="horz" pos="569">
          <p15:clr>
            <a:srgbClr val="A4A3A4"/>
          </p15:clr>
        </p15:guide>
        <p15:guide id="3" orient="horz" pos="683">
          <p15:clr>
            <a:srgbClr val="A4A3A4"/>
          </p15:clr>
        </p15:guide>
        <p15:guide id="4" orient="horz" pos="4088">
          <p15:clr>
            <a:srgbClr val="A4A3A4"/>
          </p15:clr>
        </p15:guide>
        <p15:guide id="5" orient="horz" pos="110">
          <p15:clr>
            <a:srgbClr val="A4A3A4"/>
          </p15:clr>
        </p15:guide>
        <p15:guide id="6" pos="5534">
          <p15:clr>
            <a:srgbClr val="A4A3A4"/>
          </p15:clr>
        </p15:guide>
        <p15:guide id="7" pos="2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CEE"/>
    <a:srgbClr val="06223E"/>
    <a:srgbClr val="0A6930"/>
    <a:srgbClr val="0A5330"/>
    <a:srgbClr val="009051"/>
    <a:srgbClr val="008F00"/>
    <a:srgbClr val="008152"/>
    <a:srgbClr val="343942"/>
    <a:srgbClr val="83776E"/>
    <a:srgbClr val="5964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20"/>
    <p:restoredTop sz="94617"/>
  </p:normalViewPr>
  <p:slideViewPr>
    <p:cSldViewPr snapToGrid="0" snapToObjects="1">
      <p:cViewPr varScale="1">
        <p:scale>
          <a:sx n="111" d="100"/>
          <a:sy n="111" d="100"/>
        </p:scale>
        <p:origin x="1488" y="192"/>
      </p:cViewPr>
      <p:guideLst>
        <p:guide orient="horz" pos="3154"/>
        <p:guide orient="horz" pos="569"/>
        <p:guide orient="horz" pos="683"/>
        <p:guide orient="horz" pos="4088"/>
        <p:guide orient="horz" pos="110"/>
        <p:guide pos="5534"/>
        <p:guide pos="22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ngi:ifolder:Lexar%20(E):IW%20complete:Child%20health:IW%20papers:Lancet:Lancet%20Europe%20series:Proofs:Final%20proofs:Paper%204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ngi:ifolder:Lexar%20(E):IW%20complete:Child%20health:IW%20papers:Lancet:Lancet%20Europe%20series:Proofs:Final%20proofs:Paper%20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079351232516499"/>
          <c:y val="2.9065409759340698E-2"/>
          <c:w val="0.89330337763767198"/>
          <c:h val="0.87237081054731103"/>
        </c:manualLayout>
      </c:layout>
      <c:lineChart>
        <c:grouping val="standard"/>
        <c:varyColors val="0"/>
        <c:ser>
          <c:idx val="0"/>
          <c:order val="0"/>
          <c:tx>
            <c:strRef>
              <c:f>'Fig1'!$Z$24</c:f>
              <c:strCache>
                <c:ptCount val="1"/>
                <c:pt idx="0">
                  <c:v>Austria</c:v>
                </c:pt>
              </c:strCache>
            </c:strRef>
          </c:tx>
          <c:marker>
            <c:symbol val="none"/>
          </c:marker>
          <c:cat>
            <c:strRef>
              <c:f>'Fig1'!$AA$23:$AD$23</c:f>
              <c:strCache>
                <c:ptCount val="4"/>
                <c:pt idx="0">
                  <c:v>2005-2007</c:v>
                </c:pt>
                <c:pt idx="1">
                  <c:v>2006-2008</c:v>
                </c:pt>
                <c:pt idx="2">
                  <c:v>2007-2009</c:v>
                </c:pt>
                <c:pt idx="3">
                  <c:v>2008-2010</c:v>
                </c:pt>
              </c:strCache>
            </c:strRef>
          </c:cat>
          <c:val>
            <c:numRef>
              <c:f>'Fig1'!$AA$24:$AD$24</c:f>
              <c:numCache>
                <c:formatCode>General</c:formatCode>
                <c:ptCount val="4"/>
                <c:pt idx="0">
                  <c:v>40.253333333333337</c:v>
                </c:pt>
                <c:pt idx="1">
                  <c:v>38.229999999999997</c:v>
                </c:pt>
                <c:pt idx="2">
                  <c:v>38.713333333333338</c:v>
                </c:pt>
                <c:pt idx="3">
                  <c:v>39.603333333333332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46-6E4B-BC59-CCD1D2553547}"/>
            </c:ext>
          </c:extLst>
        </c:ser>
        <c:ser>
          <c:idx val="1"/>
          <c:order val="1"/>
          <c:tx>
            <c:strRef>
              <c:f>'Fig1'!$Z$25</c:f>
              <c:strCache>
                <c:ptCount val="1"/>
                <c:pt idx="0">
                  <c:v>Finland</c:v>
                </c:pt>
              </c:strCache>
            </c:strRef>
          </c:tx>
          <c:marker>
            <c:symbol val="none"/>
          </c:marker>
          <c:cat>
            <c:strRef>
              <c:f>'Fig1'!$AA$23:$AD$23</c:f>
              <c:strCache>
                <c:ptCount val="4"/>
                <c:pt idx="0">
                  <c:v>2005-2007</c:v>
                </c:pt>
                <c:pt idx="1">
                  <c:v>2006-2008</c:v>
                </c:pt>
                <c:pt idx="2">
                  <c:v>2007-2009</c:v>
                </c:pt>
                <c:pt idx="3">
                  <c:v>2008-2010</c:v>
                </c:pt>
              </c:strCache>
            </c:strRef>
          </c:cat>
          <c:val>
            <c:numRef>
              <c:f>'Fig1'!$AA$25:$AD$25</c:f>
              <c:numCache>
                <c:formatCode>General</c:formatCode>
                <c:ptCount val="4"/>
                <c:pt idx="0">
                  <c:v>34.056666666666622</c:v>
                </c:pt>
                <c:pt idx="1">
                  <c:v>31.993333333333311</c:v>
                </c:pt>
                <c:pt idx="2">
                  <c:v>30.80333333333331</c:v>
                </c:pt>
                <c:pt idx="3">
                  <c:v>28.993333333333322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D46-6E4B-BC59-CCD1D2553547}"/>
            </c:ext>
          </c:extLst>
        </c:ser>
        <c:ser>
          <c:idx val="2"/>
          <c:order val="2"/>
          <c:tx>
            <c:strRef>
              <c:f>'Fig1'!$Z$26</c:f>
              <c:strCache>
                <c:ptCount val="1"/>
                <c:pt idx="0">
                  <c:v>France</c:v>
                </c:pt>
              </c:strCache>
            </c:strRef>
          </c:tx>
          <c:marker>
            <c:symbol val="none"/>
          </c:marker>
          <c:cat>
            <c:strRef>
              <c:f>'Fig1'!$AA$23:$AD$23</c:f>
              <c:strCache>
                <c:ptCount val="4"/>
                <c:pt idx="0">
                  <c:v>2005-2007</c:v>
                </c:pt>
                <c:pt idx="1">
                  <c:v>2006-2008</c:v>
                </c:pt>
                <c:pt idx="2">
                  <c:v>2007-2009</c:v>
                </c:pt>
                <c:pt idx="3">
                  <c:v>2008-2010</c:v>
                </c:pt>
              </c:strCache>
            </c:strRef>
          </c:cat>
          <c:val>
            <c:numRef>
              <c:f>'Fig1'!$AA$26:$AD$26</c:f>
              <c:numCache>
                <c:formatCode>General</c:formatCode>
                <c:ptCount val="4"/>
                <c:pt idx="0">
                  <c:v>38.656666666666631</c:v>
                </c:pt>
                <c:pt idx="1">
                  <c:v>38.37666666666663</c:v>
                </c:pt>
                <c:pt idx="2">
                  <c:v>37.696666666666637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D46-6E4B-BC59-CCD1D2553547}"/>
            </c:ext>
          </c:extLst>
        </c:ser>
        <c:ser>
          <c:idx val="3"/>
          <c:order val="3"/>
          <c:tx>
            <c:strRef>
              <c:f>'Fig1'!$Z$27</c:f>
              <c:strCache>
                <c:ptCount val="1"/>
                <c:pt idx="0">
                  <c:v>Germany</c:v>
                </c:pt>
              </c:strCache>
            </c:strRef>
          </c:tx>
          <c:marker>
            <c:symbol val="none"/>
          </c:marker>
          <c:cat>
            <c:strRef>
              <c:f>'Fig1'!$AA$23:$AD$23</c:f>
              <c:strCache>
                <c:ptCount val="4"/>
                <c:pt idx="0">
                  <c:v>2005-2007</c:v>
                </c:pt>
                <c:pt idx="1">
                  <c:v>2006-2008</c:v>
                </c:pt>
                <c:pt idx="2">
                  <c:v>2007-2009</c:v>
                </c:pt>
                <c:pt idx="3">
                  <c:v>2008-2010</c:v>
                </c:pt>
              </c:strCache>
            </c:strRef>
          </c:cat>
          <c:val>
            <c:numRef>
              <c:f>'Fig1'!$AA$27:$AD$27</c:f>
              <c:numCache>
                <c:formatCode>General</c:formatCode>
                <c:ptCount val="4"/>
                <c:pt idx="0">
                  <c:v>40.25</c:v>
                </c:pt>
                <c:pt idx="1">
                  <c:v>38.866666666666632</c:v>
                </c:pt>
                <c:pt idx="2">
                  <c:v>38.056666666666629</c:v>
                </c:pt>
                <c:pt idx="3">
                  <c:v>36.680000000000007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D46-6E4B-BC59-CCD1D2553547}"/>
            </c:ext>
          </c:extLst>
        </c:ser>
        <c:ser>
          <c:idx val="4"/>
          <c:order val="4"/>
          <c:tx>
            <c:strRef>
              <c:f>'Fig1'!$Z$28</c:f>
              <c:strCache>
                <c:ptCount val="1"/>
                <c:pt idx="0">
                  <c:v>Greece</c:v>
                </c:pt>
              </c:strCache>
            </c:strRef>
          </c:tx>
          <c:marker>
            <c:symbol val="none"/>
          </c:marker>
          <c:cat>
            <c:strRef>
              <c:f>'Fig1'!$AA$23:$AD$23</c:f>
              <c:strCache>
                <c:ptCount val="4"/>
                <c:pt idx="0">
                  <c:v>2005-2007</c:v>
                </c:pt>
                <c:pt idx="1">
                  <c:v>2006-2008</c:v>
                </c:pt>
                <c:pt idx="2">
                  <c:v>2007-2009</c:v>
                </c:pt>
                <c:pt idx="3">
                  <c:v>2008-2010</c:v>
                </c:pt>
              </c:strCache>
            </c:strRef>
          </c:cat>
          <c:val>
            <c:numRef>
              <c:f>'Fig1'!$AA$28:$AD$28</c:f>
              <c:numCache>
                <c:formatCode>General</c:formatCode>
                <c:ptCount val="4"/>
                <c:pt idx="0">
                  <c:v>40.54</c:v>
                </c:pt>
                <c:pt idx="1">
                  <c:v>36.313333333333333</c:v>
                </c:pt>
                <c:pt idx="2">
                  <c:v>35.543333333333329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D46-6E4B-BC59-CCD1D2553547}"/>
            </c:ext>
          </c:extLst>
        </c:ser>
        <c:ser>
          <c:idx val="5"/>
          <c:order val="5"/>
          <c:tx>
            <c:strRef>
              <c:f>'Fig1'!$Z$29</c:f>
              <c:strCache>
                <c:ptCount val="1"/>
                <c:pt idx="0">
                  <c:v>Italy</c:v>
                </c:pt>
              </c:strCache>
            </c:strRef>
          </c:tx>
          <c:marker>
            <c:symbol val="none"/>
          </c:marker>
          <c:cat>
            <c:strRef>
              <c:f>'Fig1'!$AA$23:$AD$23</c:f>
              <c:strCache>
                <c:ptCount val="4"/>
                <c:pt idx="0">
                  <c:v>2005-2007</c:v>
                </c:pt>
                <c:pt idx="1">
                  <c:v>2006-2008</c:v>
                </c:pt>
                <c:pt idx="2">
                  <c:v>2007-2009</c:v>
                </c:pt>
                <c:pt idx="3">
                  <c:v>2008-2010</c:v>
                </c:pt>
              </c:strCache>
            </c:strRef>
          </c:cat>
          <c:val>
            <c:numRef>
              <c:f>'Fig1'!$AA$29:$AD$29</c:f>
              <c:numCache>
                <c:formatCode>General</c:formatCode>
                <c:ptCount val="4"/>
                <c:pt idx="0">
                  <c:v>37.64</c:v>
                </c:pt>
                <c:pt idx="1">
                  <c:v>37.273333333333333</c:v>
                </c:pt>
                <c:pt idx="2">
                  <c:v>36.923333333333318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D46-6E4B-BC59-CCD1D2553547}"/>
            </c:ext>
          </c:extLst>
        </c:ser>
        <c:ser>
          <c:idx val="6"/>
          <c:order val="6"/>
          <c:tx>
            <c:strRef>
              <c:f>'Fig1'!$Z$30</c:f>
              <c:strCache>
                <c:ptCount val="1"/>
                <c:pt idx="0">
                  <c:v>Netherlands</c:v>
                </c:pt>
              </c:strCache>
            </c:strRef>
          </c:tx>
          <c:marker>
            <c:symbol val="none"/>
          </c:marker>
          <c:cat>
            <c:strRef>
              <c:f>'Fig1'!$AA$23:$AD$23</c:f>
              <c:strCache>
                <c:ptCount val="4"/>
                <c:pt idx="0">
                  <c:v>2005-2007</c:v>
                </c:pt>
                <c:pt idx="1">
                  <c:v>2006-2008</c:v>
                </c:pt>
                <c:pt idx="2">
                  <c:v>2007-2009</c:v>
                </c:pt>
                <c:pt idx="3">
                  <c:v>2008-2010</c:v>
                </c:pt>
              </c:strCache>
            </c:strRef>
          </c:cat>
          <c:val>
            <c:numRef>
              <c:f>'Fig1'!$AA$30:$AD$30</c:f>
              <c:numCache>
                <c:formatCode>General</c:formatCode>
                <c:ptCount val="4"/>
                <c:pt idx="0">
                  <c:v>45.286666666666633</c:v>
                </c:pt>
                <c:pt idx="1">
                  <c:v>41.833333333333343</c:v>
                </c:pt>
                <c:pt idx="2">
                  <c:v>39.906666666666631</c:v>
                </c:pt>
                <c:pt idx="3">
                  <c:v>38.966666666666633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D46-6E4B-BC59-CCD1D2553547}"/>
            </c:ext>
          </c:extLst>
        </c:ser>
        <c:ser>
          <c:idx val="7"/>
          <c:order val="7"/>
          <c:tx>
            <c:strRef>
              <c:f>'Fig1'!$Z$31</c:f>
              <c:strCache>
                <c:ptCount val="1"/>
                <c:pt idx="0">
                  <c:v>Portugal</c:v>
                </c:pt>
              </c:strCache>
            </c:strRef>
          </c:tx>
          <c:marker>
            <c:symbol val="none"/>
          </c:marker>
          <c:cat>
            <c:strRef>
              <c:f>'Fig1'!$AA$23:$AD$23</c:f>
              <c:strCache>
                <c:ptCount val="4"/>
                <c:pt idx="0">
                  <c:v>2005-2007</c:v>
                </c:pt>
                <c:pt idx="1">
                  <c:v>2006-2008</c:v>
                </c:pt>
                <c:pt idx="2">
                  <c:v>2007-2009</c:v>
                </c:pt>
                <c:pt idx="3">
                  <c:v>2008-2010</c:v>
                </c:pt>
              </c:strCache>
            </c:strRef>
          </c:cat>
          <c:val>
            <c:numRef>
              <c:f>'Fig1'!$AA$31:$AD$31</c:f>
              <c:numCache>
                <c:formatCode>General</c:formatCode>
                <c:ptCount val="4"/>
                <c:pt idx="1">
                  <c:v>39.545000000000002</c:v>
                </c:pt>
                <c:pt idx="2">
                  <c:v>39.726666666666652</c:v>
                </c:pt>
                <c:pt idx="3">
                  <c:v>36.996666666666627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4D46-6E4B-BC59-CCD1D2553547}"/>
            </c:ext>
          </c:extLst>
        </c:ser>
        <c:ser>
          <c:idx val="8"/>
          <c:order val="8"/>
          <c:tx>
            <c:strRef>
              <c:f>'Fig1'!$Z$32</c:f>
              <c:strCache>
                <c:ptCount val="1"/>
                <c:pt idx="0">
                  <c:v>Spain</c:v>
                </c:pt>
              </c:strCache>
            </c:strRef>
          </c:tx>
          <c:marker>
            <c:symbol val="none"/>
          </c:marker>
          <c:cat>
            <c:strRef>
              <c:f>'Fig1'!$AA$23:$AD$23</c:f>
              <c:strCache>
                <c:ptCount val="4"/>
                <c:pt idx="0">
                  <c:v>2005-2007</c:v>
                </c:pt>
                <c:pt idx="1">
                  <c:v>2006-2008</c:v>
                </c:pt>
                <c:pt idx="2">
                  <c:v>2007-2009</c:v>
                </c:pt>
                <c:pt idx="3">
                  <c:v>2008-2010</c:v>
                </c:pt>
              </c:strCache>
            </c:strRef>
          </c:cat>
          <c:val>
            <c:numRef>
              <c:f>'Fig1'!$AA$32:$AD$32</c:f>
              <c:numCache>
                <c:formatCode>General</c:formatCode>
                <c:ptCount val="4"/>
                <c:pt idx="0">
                  <c:v>40.783333333333331</c:v>
                </c:pt>
                <c:pt idx="1">
                  <c:v>39.396666666666633</c:v>
                </c:pt>
                <c:pt idx="2">
                  <c:v>37.796666666666653</c:v>
                </c:pt>
                <c:pt idx="3">
                  <c:v>35.840000000000003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4D46-6E4B-BC59-CCD1D2553547}"/>
            </c:ext>
          </c:extLst>
        </c:ser>
        <c:ser>
          <c:idx val="9"/>
          <c:order val="9"/>
          <c:tx>
            <c:strRef>
              <c:f>'Fig1'!$Z$33</c:f>
              <c:strCache>
                <c:ptCount val="1"/>
                <c:pt idx="0">
                  <c:v>Sweden</c:v>
                </c:pt>
              </c:strCache>
            </c:strRef>
          </c:tx>
          <c:marker>
            <c:symbol val="none"/>
          </c:marker>
          <c:cat>
            <c:strRef>
              <c:f>'Fig1'!$AA$23:$AD$23</c:f>
              <c:strCache>
                <c:ptCount val="4"/>
                <c:pt idx="0">
                  <c:v>2005-2007</c:v>
                </c:pt>
                <c:pt idx="1">
                  <c:v>2006-2008</c:v>
                </c:pt>
                <c:pt idx="2">
                  <c:v>2007-2009</c:v>
                </c:pt>
                <c:pt idx="3">
                  <c:v>2008-2010</c:v>
                </c:pt>
              </c:strCache>
            </c:strRef>
          </c:cat>
          <c:val>
            <c:numRef>
              <c:f>'Fig1'!$AA$33:$AD$33</c:f>
              <c:numCache>
                <c:formatCode>General</c:formatCode>
                <c:ptCount val="4"/>
                <c:pt idx="0">
                  <c:v>30.266666666666669</c:v>
                </c:pt>
                <c:pt idx="1">
                  <c:v>29.30333333333331</c:v>
                </c:pt>
                <c:pt idx="2">
                  <c:v>28.946666666666669</c:v>
                </c:pt>
                <c:pt idx="3">
                  <c:v>28.763333333333321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4D46-6E4B-BC59-CCD1D2553547}"/>
            </c:ext>
          </c:extLst>
        </c:ser>
        <c:ser>
          <c:idx val="10"/>
          <c:order val="10"/>
          <c:tx>
            <c:strRef>
              <c:f>'Fig1'!$Z$34</c:f>
              <c:strCache>
                <c:ptCount val="1"/>
                <c:pt idx="0">
                  <c:v>United Kingdom</c:v>
                </c:pt>
              </c:strCache>
            </c:strRef>
          </c:tx>
          <c:marker>
            <c:symbol val="none"/>
          </c:marker>
          <c:cat>
            <c:strRef>
              <c:f>'Fig1'!$AA$23:$AD$23</c:f>
              <c:strCache>
                <c:ptCount val="4"/>
                <c:pt idx="0">
                  <c:v>2005-2007</c:v>
                </c:pt>
                <c:pt idx="1">
                  <c:v>2006-2008</c:v>
                </c:pt>
                <c:pt idx="2">
                  <c:v>2007-2009</c:v>
                </c:pt>
                <c:pt idx="3">
                  <c:v>2008-2010</c:v>
                </c:pt>
              </c:strCache>
            </c:strRef>
          </c:cat>
          <c:val>
            <c:numRef>
              <c:f>'Fig1'!$AA$34:$AD$34</c:f>
              <c:numCache>
                <c:formatCode>General</c:formatCode>
                <c:ptCount val="4"/>
                <c:pt idx="0">
                  <c:v>50.8</c:v>
                </c:pt>
                <c:pt idx="1">
                  <c:v>49.56</c:v>
                </c:pt>
                <c:pt idx="2">
                  <c:v>47.773333333333333</c:v>
                </c:pt>
                <c:pt idx="3">
                  <c:v>45.89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4D46-6E4B-BC59-CCD1D2553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9687704"/>
        <c:axId val="2109690648"/>
      </c:lineChart>
      <c:catAx>
        <c:axId val="2109687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09690648"/>
        <c:crosses val="autoZero"/>
        <c:auto val="1"/>
        <c:lblAlgn val="ctr"/>
        <c:lblOffset val="100"/>
        <c:noMultiLvlLbl val="0"/>
      </c:catAx>
      <c:valAx>
        <c:axId val="2109690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21096877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348371854076604E-2"/>
          <c:y val="2.7410423863770701E-2"/>
          <c:w val="0.73862634612904299"/>
          <c:h val="0.79346670399664498"/>
        </c:manualLayout>
      </c:layout>
      <c:lineChart>
        <c:grouping val="standard"/>
        <c:varyColors val="0"/>
        <c:ser>
          <c:idx val="0"/>
          <c:order val="0"/>
          <c:tx>
            <c:strRef>
              <c:f>'Fig1'!$B$3</c:f>
              <c:strCache>
                <c:ptCount val="1"/>
                <c:pt idx="0">
                  <c:v>Austria</c:v>
                </c:pt>
              </c:strCache>
            </c:strRef>
          </c:tx>
          <c:spPr>
            <a:ln w="22225">
              <a:solidFill>
                <a:schemeClr val="bg1">
                  <a:lumMod val="50000"/>
                </a:schemeClr>
              </a:solidFill>
            </a:ln>
          </c:spPr>
          <c:marker>
            <c:symbol val="none"/>
          </c:marker>
          <c:cat>
            <c:strRef>
              <c:f>'Fig1'!$C$2:$AE$2</c:f>
              <c:strCache>
                <c:ptCount val="29"/>
                <c:pt idx="0">
                  <c:v>1980-1982</c:v>
                </c:pt>
                <c:pt idx="1">
                  <c:v>1981-1983</c:v>
                </c:pt>
                <c:pt idx="2">
                  <c:v>1982-1984</c:v>
                </c:pt>
                <c:pt idx="3">
                  <c:v>1983-1985</c:v>
                </c:pt>
                <c:pt idx="4">
                  <c:v>1984-1986</c:v>
                </c:pt>
                <c:pt idx="5">
                  <c:v>1985-1987</c:v>
                </c:pt>
                <c:pt idx="6">
                  <c:v>1986-1988</c:v>
                </c:pt>
                <c:pt idx="7">
                  <c:v>1987-1989</c:v>
                </c:pt>
                <c:pt idx="8">
                  <c:v>1988-1990</c:v>
                </c:pt>
                <c:pt idx="9">
                  <c:v>1989-1991</c:v>
                </c:pt>
                <c:pt idx="10">
                  <c:v>1990-1992</c:v>
                </c:pt>
                <c:pt idx="11">
                  <c:v>1991-1993</c:v>
                </c:pt>
                <c:pt idx="12">
                  <c:v>1992-1994</c:v>
                </c:pt>
                <c:pt idx="13">
                  <c:v>1993-1995</c:v>
                </c:pt>
                <c:pt idx="14">
                  <c:v>1994-1996</c:v>
                </c:pt>
                <c:pt idx="15">
                  <c:v>1995-1997</c:v>
                </c:pt>
                <c:pt idx="16">
                  <c:v>1996-1998</c:v>
                </c:pt>
                <c:pt idx="17">
                  <c:v>1997-1999</c:v>
                </c:pt>
                <c:pt idx="18">
                  <c:v>1998-2000</c:v>
                </c:pt>
                <c:pt idx="19">
                  <c:v>1999-2001</c:v>
                </c:pt>
                <c:pt idx="20">
                  <c:v>2000-2002</c:v>
                </c:pt>
                <c:pt idx="21">
                  <c:v>2001-2003</c:v>
                </c:pt>
                <c:pt idx="22">
                  <c:v>2002-2004</c:v>
                </c:pt>
                <c:pt idx="23">
                  <c:v>2003-2005</c:v>
                </c:pt>
                <c:pt idx="24">
                  <c:v>2004-2006</c:v>
                </c:pt>
                <c:pt idx="25">
                  <c:v>2005-2007</c:v>
                </c:pt>
                <c:pt idx="26">
                  <c:v>2006-2008</c:v>
                </c:pt>
                <c:pt idx="27">
                  <c:v>2007-2009</c:v>
                </c:pt>
                <c:pt idx="28">
                  <c:v>2008-2010</c:v>
                </c:pt>
              </c:strCache>
            </c:strRef>
          </c:cat>
          <c:val>
            <c:numRef>
              <c:f>'Fig1'!$C$3:$AE$3</c:f>
              <c:numCache>
                <c:formatCode>General</c:formatCode>
                <c:ptCount val="29"/>
                <c:pt idx="0">
                  <c:v>133.6466666666667</c:v>
                </c:pt>
                <c:pt idx="1">
                  <c:v>123.3666666666667</c:v>
                </c:pt>
                <c:pt idx="2">
                  <c:v>119.2833333333333</c:v>
                </c:pt>
                <c:pt idx="3">
                  <c:v>113.7533333333333</c:v>
                </c:pt>
                <c:pt idx="4">
                  <c:v>108.99</c:v>
                </c:pt>
                <c:pt idx="5">
                  <c:v>102.5033333333333</c:v>
                </c:pt>
                <c:pt idx="6">
                  <c:v>93.046666666666667</c:v>
                </c:pt>
                <c:pt idx="7">
                  <c:v>88.02</c:v>
                </c:pt>
                <c:pt idx="8">
                  <c:v>82.936666666666653</c:v>
                </c:pt>
                <c:pt idx="9">
                  <c:v>81.339999999999975</c:v>
                </c:pt>
                <c:pt idx="10">
                  <c:v>77.776666666666657</c:v>
                </c:pt>
                <c:pt idx="11">
                  <c:v>74.13</c:v>
                </c:pt>
                <c:pt idx="12">
                  <c:v>70.540000000000006</c:v>
                </c:pt>
                <c:pt idx="13">
                  <c:v>64.533333333333346</c:v>
                </c:pt>
                <c:pt idx="14">
                  <c:v>59.93333333333333</c:v>
                </c:pt>
                <c:pt idx="15">
                  <c:v>54.766666666666637</c:v>
                </c:pt>
                <c:pt idx="16">
                  <c:v>52.893333333333338</c:v>
                </c:pt>
                <c:pt idx="17">
                  <c:v>50.186666666666632</c:v>
                </c:pt>
                <c:pt idx="18">
                  <c:v>50.05</c:v>
                </c:pt>
                <c:pt idx="19">
                  <c:v>48.82</c:v>
                </c:pt>
                <c:pt idx="20">
                  <c:v>47.286666666666633</c:v>
                </c:pt>
                <c:pt idx="21">
                  <c:v>46.226666666666652</c:v>
                </c:pt>
                <c:pt idx="22">
                  <c:v>45.33666666666663</c:v>
                </c:pt>
                <c:pt idx="23">
                  <c:v>45.693333333333321</c:v>
                </c:pt>
                <c:pt idx="24">
                  <c:v>42.99</c:v>
                </c:pt>
                <c:pt idx="25">
                  <c:v>40.253333333333337</c:v>
                </c:pt>
                <c:pt idx="26">
                  <c:v>38.229999999999997</c:v>
                </c:pt>
                <c:pt idx="27">
                  <c:v>38.713333333333338</c:v>
                </c:pt>
                <c:pt idx="28">
                  <c:v>39.603333333333332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608-E743-8940-9891069C27E2}"/>
            </c:ext>
          </c:extLst>
        </c:ser>
        <c:ser>
          <c:idx val="1"/>
          <c:order val="1"/>
          <c:tx>
            <c:strRef>
              <c:f>'Fig1'!$B$4</c:f>
              <c:strCache>
                <c:ptCount val="1"/>
                <c:pt idx="0">
                  <c:v>Finland</c:v>
                </c:pt>
              </c:strCache>
            </c:strRef>
          </c:tx>
          <c:spPr>
            <a:ln w="25400">
              <a:solidFill>
                <a:schemeClr val="accent5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'Fig1'!$C$2:$AE$2</c:f>
              <c:strCache>
                <c:ptCount val="29"/>
                <c:pt idx="0">
                  <c:v>1980-1982</c:v>
                </c:pt>
                <c:pt idx="1">
                  <c:v>1981-1983</c:v>
                </c:pt>
                <c:pt idx="2">
                  <c:v>1982-1984</c:v>
                </c:pt>
                <c:pt idx="3">
                  <c:v>1983-1985</c:v>
                </c:pt>
                <c:pt idx="4">
                  <c:v>1984-1986</c:v>
                </c:pt>
                <c:pt idx="5">
                  <c:v>1985-1987</c:v>
                </c:pt>
                <c:pt idx="6">
                  <c:v>1986-1988</c:v>
                </c:pt>
                <c:pt idx="7">
                  <c:v>1987-1989</c:v>
                </c:pt>
                <c:pt idx="8">
                  <c:v>1988-1990</c:v>
                </c:pt>
                <c:pt idx="9">
                  <c:v>1989-1991</c:v>
                </c:pt>
                <c:pt idx="10">
                  <c:v>1990-1992</c:v>
                </c:pt>
                <c:pt idx="11">
                  <c:v>1991-1993</c:v>
                </c:pt>
                <c:pt idx="12">
                  <c:v>1992-1994</c:v>
                </c:pt>
                <c:pt idx="13">
                  <c:v>1993-1995</c:v>
                </c:pt>
                <c:pt idx="14">
                  <c:v>1994-1996</c:v>
                </c:pt>
                <c:pt idx="15">
                  <c:v>1995-1997</c:v>
                </c:pt>
                <c:pt idx="16">
                  <c:v>1996-1998</c:v>
                </c:pt>
                <c:pt idx="17">
                  <c:v>1997-1999</c:v>
                </c:pt>
                <c:pt idx="18">
                  <c:v>1998-2000</c:v>
                </c:pt>
                <c:pt idx="19">
                  <c:v>1999-2001</c:v>
                </c:pt>
                <c:pt idx="20">
                  <c:v>2000-2002</c:v>
                </c:pt>
                <c:pt idx="21">
                  <c:v>2001-2003</c:v>
                </c:pt>
                <c:pt idx="22">
                  <c:v>2002-2004</c:v>
                </c:pt>
                <c:pt idx="23">
                  <c:v>2003-2005</c:v>
                </c:pt>
                <c:pt idx="24">
                  <c:v>2004-2006</c:v>
                </c:pt>
                <c:pt idx="25">
                  <c:v>2005-2007</c:v>
                </c:pt>
                <c:pt idx="26">
                  <c:v>2006-2008</c:v>
                </c:pt>
                <c:pt idx="27">
                  <c:v>2007-2009</c:v>
                </c:pt>
                <c:pt idx="28">
                  <c:v>2008-2010</c:v>
                </c:pt>
              </c:strCache>
            </c:strRef>
          </c:cat>
          <c:val>
            <c:numRef>
              <c:f>'Fig1'!$C$4:$AE$4</c:f>
              <c:numCache>
                <c:formatCode>General</c:formatCode>
                <c:ptCount val="29"/>
                <c:pt idx="7">
                  <c:v>65.693333333333314</c:v>
                </c:pt>
                <c:pt idx="8">
                  <c:v>64.37</c:v>
                </c:pt>
                <c:pt idx="9">
                  <c:v>63.043333333333329</c:v>
                </c:pt>
                <c:pt idx="10">
                  <c:v>60.56</c:v>
                </c:pt>
                <c:pt idx="11">
                  <c:v>56.24</c:v>
                </c:pt>
                <c:pt idx="12">
                  <c:v>52.136666666666628</c:v>
                </c:pt>
                <c:pt idx="13">
                  <c:v>48.3</c:v>
                </c:pt>
                <c:pt idx="14">
                  <c:v>46.926666666666641</c:v>
                </c:pt>
                <c:pt idx="15">
                  <c:v>46.043333333333329</c:v>
                </c:pt>
                <c:pt idx="16">
                  <c:v>45.073333333333331</c:v>
                </c:pt>
                <c:pt idx="17">
                  <c:v>44.623333333333328</c:v>
                </c:pt>
                <c:pt idx="18">
                  <c:v>42.16</c:v>
                </c:pt>
                <c:pt idx="19">
                  <c:v>39.646666666666633</c:v>
                </c:pt>
                <c:pt idx="20">
                  <c:v>36.363333333333337</c:v>
                </c:pt>
                <c:pt idx="21">
                  <c:v>35.68333333333333</c:v>
                </c:pt>
                <c:pt idx="22">
                  <c:v>37.936666666666632</c:v>
                </c:pt>
                <c:pt idx="23">
                  <c:v>39.200000000000003</c:v>
                </c:pt>
                <c:pt idx="24">
                  <c:v>37.340000000000003</c:v>
                </c:pt>
                <c:pt idx="25">
                  <c:v>34.056666666666622</c:v>
                </c:pt>
                <c:pt idx="26">
                  <c:v>31.993333333333311</c:v>
                </c:pt>
                <c:pt idx="27">
                  <c:v>30.80333333333331</c:v>
                </c:pt>
                <c:pt idx="28">
                  <c:v>28.993333333333322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608-E743-8940-9891069C27E2}"/>
            </c:ext>
          </c:extLst>
        </c:ser>
        <c:ser>
          <c:idx val="2"/>
          <c:order val="2"/>
          <c:tx>
            <c:strRef>
              <c:f>'Fig1'!$B$5</c:f>
              <c:strCache>
                <c:ptCount val="1"/>
                <c:pt idx="0">
                  <c:v>France</c:v>
                </c:pt>
              </c:strCache>
            </c:strRef>
          </c:tx>
          <c:spPr>
            <a:ln w="25400">
              <a:solidFill>
                <a:srgbClr val="002060"/>
              </a:solidFill>
            </a:ln>
          </c:spPr>
          <c:marker>
            <c:symbol val="none"/>
          </c:marker>
          <c:cat>
            <c:strRef>
              <c:f>'Fig1'!$C$2:$AE$2</c:f>
              <c:strCache>
                <c:ptCount val="29"/>
                <c:pt idx="0">
                  <c:v>1980-1982</c:v>
                </c:pt>
                <c:pt idx="1">
                  <c:v>1981-1983</c:v>
                </c:pt>
                <c:pt idx="2">
                  <c:v>1982-1984</c:v>
                </c:pt>
                <c:pt idx="3">
                  <c:v>1983-1985</c:v>
                </c:pt>
                <c:pt idx="4">
                  <c:v>1984-1986</c:v>
                </c:pt>
                <c:pt idx="5">
                  <c:v>1985-1987</c:v>
                </c:pt>
                <c:pt idx="6">
                  <c:v>1986-1988</c:v>
                </c:pt>
                <c:pt idx="7">
                  <c:v>1987-1989</c:v>
                </c:pt>
                <c:pt idx="8">
                  <c:v>1988-1990</c:v>
                </c:pt>
                <c:pt idx="9">
                  <c:v>1989-1991</c:v>
                </c:pt>
                <c:pt idx="10">
                  <c:v>1990-1992</c:v>
                </c:pt>
                <c:pt idx="11">
                  <c:v>1991-1993</c:v>
                </c:pt>
                <c:pt idx="12">
                  <c:v>1992-1994</c:v>
                </c:pt>
                <c:pt idx="13">
                  <c:v>1993-1995</c:v>
                </c:pt>
                <c:pt idx="14">
                  <c:v>1994-1996</c:v>
                </c:pt>
                <c:pt idx="15">
                  <c:v>1995-1997</c:v>
                </c:pt>
                <c:pt idx="16">
                  <c:v>1996-1998</c:v>
                </c:pt>
                <c:pt idx="17">
                  <c:v>1997-1999</c:v>
                </c:pt>
                <c:pt idx="18">
                  <c:v>1998-2000</c:v>
                </c:pt>
                <c:pt idx="19">
                  <c:v>1999-2001</c:v>
                </c:pt>
                <c:pt idx="20">
                  <c:v>2000-2002</c:v>
                </c:pt>
                <c:pt idx="21">
                  <c:v>2001-2003</c:v>
                </c:pt>
                <c:pt idx="22">
                  <c:v>2002-2004</c:v>
                </c:pt>
                <c:pt idx="23">
                  <c:v>2003-2005</c:v>
                </c:pt>
                <c:pt idx="24">
                  <c:v>2004-2006</c:v>
                </c:pt>
                <c:pt idx="25">
                  <c:v>2005-2007</c:v>
                </c:pt>
                <c:pt idx="26">
                  <c:v>2006-2008</c:v>
                </c:pt>
                <c:pt idx="27">
                  <c:v>2007-2009</c:v>
                </c:pt>
                <c:pt idx="28">
                  <c:v>2008-2010</c:v>
                </c:pt>
              </c:strCache>
            </c:strRef>
          </c:cat>
          <c:val>
            <c:numRef>
              <c:f>'Fig1'!$C$5:$AE$5</c:f>
              <c:numCache>
                <c:formatCode>General</c:formatCode>
                <c:ptCount val="29"/>
                <c:pt idx="0">
                  <c:v>107.55</c:v>
                </c:pt>
                <c:pt idx="1">
                  <c:v>103.49</c:v>
                </c:pt>
                <c:pt idx="2">
                  <c:v>98.716666666666654</c:v>
                </c:pt>
                <c:pt idx="3">
                  <c:v>94.756666666666661</c:v>
                </c:pt>
                <c:pt idx="4">
                  <c:v>90.753333333333302</c:v>
                </c:pt>
                <c:pt idx="5">
                  <c:v>88.146666666666661</c:v>
                </c:pt>
                <c:pt idx="6">
                  <c:v>85.87</c:v>
                </c:pt>
                <c:pt idx="7">
                  <c:v>83.773333333333298</c:v>
                </c:pt>
                <c:pt idx="8">
                  <c:v>81.186666666666667</c:v>
                </c:pt>
                <c:pt idx="9">
                  <c:v>78.816666666666663</c:v>
                </c:pt>
                <c:pt idx="10">
                  <c:v>75.350000000000009</c:v>
                </c:pt>
                <c:pt idx="11">
                  <c:v>72.209999999999994</c:v>
                </c:pt>
                <c:pt idx="12">
                  <c:v>67.56</c:v>
                </c:pt>
                <c:pt idx="13">
                  <c:v>62.35</c:v>
                </c:pt>
                <c:pt idx="14">
                  <c:v>57.526666666666628</c:v>
                </c:pt>
                <c:pt idx="15">
                  <c:v>53.8</c:v>
                </c:pt>
                <c:pt idx="16">
                  <c:v>52.01666666666663</c:v>
                </c:pt>
                <c:pt idx="17">
                  <c:v>50.37</c:v>
                </c:pt>
                <c:pt idx="18">
                  <c:v>49.323333333333331</c:v>
                </c:pt>
                <c:pt idx="19">
                  <c:v>48.87</c:v>
                </c:pt>
                <c:pt idx="20">
                  <c:v>47.723333333333322</c:v>
                </c:pt>
                <c:pt idx="21">
                  <c:v>46.033333333333339</c:v>
                </c:pt>
                <c:pt idx="22">
                  <c:v>43.496666666666641</c:v>
                </c:pt>
                <c:pt idx="23">
                  <c:v>41.366666666666632</c:v>
                </c:pt>
                <c:pt idx="24">
                  <c:v>39.843333333333327</c:v>
                </c:pt>
                <c:pt idx="25">
                  <c:v>38.656666666666631</c:v>
                </c:pt>
                <c:pt idx="26">
                  <c:v>38.37666666666663</c:v>
                </c:pt>
                <c:pt idx="27">
                  <c:v>37.696666666666637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608-E743-8940-9891069C27E2}"/>
            </c:ext>
          </c:extLst>
        </c:ser>
        <c:ser>
          <c:idx val="3"/>
          <c:order val="3"/>
          <c:tx>
            <c:strRef>
              <c:f>'Fig1'!$B$6</c:f>
              <c:strCache>
                <c:ptCount val="1"/>
                <c:pt idx="0">
                  <c:v>Germany</c:v>
                </c:pt>
              </c:strCache>
            </c:strRef>
          </c:tx>
          <c:marker>
            <c:symbol val="none"/>
          </c:marker>
          <c:cat>
            <c:strRef>
              <c:f>'Fig1'!$C$2:$AE$2</c:f>
              <c:strCache>
                <c:ptCount val="29"/>
                <c:pt idx="0">
                  <c:v>1980-1982</c:v>
                </c:pt>
                <c:pt idx="1">
                  <c:v>1981-1983</c:v>
                </c:pt>
                <c:pt idx="2">
                  <c:v>1982-1984</c:v>
                </c:pt>
                <c:pt idx="3">
                  <c:v>1983-1985</c:v>
                </c:pt>
                <c:pt idx="4">
                  <c:v>1984-1986</c:v>
                </c:pt>
                <c:pt idx="5">
                  <c:v>1985-1987</c:v>
                </c:pt>
                <c:pt idx="6">
                  <c:v>1986-1988</c:v>
                </c:pt>
                <c:pt idx="7">
                  <c:v>1987-1989</c:v>
                </c:pt>
                <c:pt idx="8">
                  <c:v>1988-1990</c:v>
                </c:pt>
                <c:pt idx="9">
                  <c:v>1989-1991</c:v>
                </c:pt>
                <c:pt idx="10">
                  <c:v>1990-1992</c:v>
                </c:pt>
                <c:pt idx="11">
                  <c:v>1991-1993</c:v>
                </c:pt>
                <c:pt idx="12">
                  <c:v>1992-1994</c:v>
                </c:pt>
                <c:pt idx="13">
                  <c:v>1993-1995</c:v>
                </c:pt>
                <c:pt idx="14">
                  <c:v>1994-1996</c:v>
                </c:pt>
                <c:pt idx="15">
                  <c:v>1995-1997</c:v>
                </c:pt>
                <c:pt idx="16">
                  <c:v>1996-1998</c:v>
                </c:pt>
                <c:pt idx="17">
                  <c:v>1997-1999</c:v>
                </c:pt>
                <c:pt idx="18">
                  <c:v>1998-2000</c:v>
                </c:pt>
                <c:pt idx="19">
                  <c:v>1999-2001</c:v>
                </c:pt>
                <c:pt idx="20">
                  <c:v>2000-2002</c:v>
                </c:pt>
                <c:pt idx="21">
                  <c:v>2001-2003</c:v>
                </c:pt>
                <c:pt idx="22">
                  <c:v>2002-2004</c:v>
                </c:pt>
                <c:pt idx="23">
                  <c:v>2003-2005</c:v>
                </c:pt>
                <c:pt idx="24">
                  <c:v>2004-2006</c:v>
                </c:pt>
                <c:pt idx="25">
                  <c:v>2005-2007</c:v>
                </c:pt>
                <c:pt idx="26">
                  <c:v>2006-2008</c:v>
                </c:pt>
                <c:pt idx="27">
                  <c:v>2007-2009</c:v>
                </c:pt>
                <c:pt idx="28">
                  <c:v>2008-2010</c:v>
                </c:pt>
              </c:strCache>
            </c:strRef>
          </c:cat>
          <c:val>
            <c:numRef>
              <c:f>'Fig1'!$C$6:$AE$6</c:f>
              <c:numCache>
                <c:formatCode>General</c:formatCode>
                <c:ptCount val="29"/>
                <c:pt idx="10">
                  <c:v>71.716666666666654</c:v>
                </c:pt>
                <c:pt idx="11">
                  <c:v>66.456666666666663</c:v>
                </c:pt>
                <c:pt idx="12">
                  <c:v>62.603333333333332</c:v>
                </c:pt>
                <c:pt idx="13">
                  <c:v>59.88</c:v>
                </c:pt>
                <c:pt idx="14">
                  <c:v>56.83666666666663</c:v>
                </c:pt>
                <c:pt idx="15">
                  <c:v>54.383333333333333</c:v>
                </c:pt>
                <c:pt idx="16">
                  <c:v>51.806666666666622</c:v>
                </c:pt>
                <c:pt idx="17">
                  <c:v>50.143333333333338</c:v>
                </c:pt>
                <c:pt idx="18">
                  <c:v>48.193333333333328</c:v>
                </c:pt>
                <c:pt idx="19">
                  <c:v>47.006666666666632</c:v>
                </c:pt>
                <c:pt idx="20">
                  <c:v>45.533333333333331</c:v>
                </c:pt>
                <c:pt idx="21">
                  <c:v>44.946666666666623</c:v>
                </c:pt>
                <c:pt idx="22">
                  <c:v>43.82</c:v>
                </c:pt>
                <c:pt idx="23">
                  <c:v>42.89</c:v>
                </c:pt>
                <c:pt idx="24">
                  <c:v>41.023333333333333</c:v>
                </c:pt>
                <c:pt idx="25">
                  <c:v>40.25</c:v>
                </c:pt>
                <c:pt idx="26">
                  <c:v>38.866666666666632</c:v>
                </c:pt>
                <c:pt idx="27">
                  <c:v>38.056666666666629</c:v>
                </c:pt>
                <c:pt idx="28">
                  <c:v>36.680000000000007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608-E743-8940-9891069C27E2}"/>
            </c:ext>
          </c:extLst>
        </c:ser>
        <c:ser>
          <c:idx val="4"/>
          <c:order val="4"/>
          <c:tx>
            <c:strRef>
              <c:f>'Fig1'!$B$7</c:f>
              <c:strCache>
                <c:ptCount val="1"/>
                <c:pt idx="0">
                  <c:v>Greece</c:v>
                </c:pt>
              </c:strCache>
            </c:strRef>
          </c:tx>
          <c:spPr>
            <a:ln w="25400">
              <a:solidFill>
                <a:schemeClr val="accent6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'Fig1'!$C$2:$AE$2</c:f>
              <c:strCache>
                <c:ptCount val="29"/>
                <c:pt idx="0">
                  <c:v>1980-1982</c:v>
                </c:pt>
                <c:pt idx="1">
                  <c:v>1981-1983</c:v>
                </c:pt>
                <c:pt idx="2">
                  <c:v>1982-1984</c:v>
                </c:pt>
                <c:pt idx="3">
                  <c:v>1983-1985</c:v>
                </c:pt>
                <c:pt idx="4">
                  <c:v>1984-1986</c:v>
                </c:pt>
                <c:pt idx="5">
                  <c:v>1985-1987</c:v>
                </c:pt>
                <c:pt idx="6">
                  <c:v>1986-1988</c:v>
                </c:pt>
                <c:pt idx="7">
                  <c:v>1987-1989</c:v>
                </c:pt>
                <c:pt idx="8">
                  <c:v>1988-1990</c:v>
                </c:pt>
                <c:pt idx="9">
                  <c:v>1989-1991</c:v>
                </c:pt>
                <c:pt idx="10">
                  <c:v>1990-1992</c:v>
                </c:pt>
                <c:pt idx="11">
                  <c:v>1991-1993</c:v>
                </c:pt>
                <c:pt idx="12">
                  <c:v>1992-1994</c:v>
                </c:pt>
                <c:pt idx="13">
                  <c:v>1993-1995</c:v>
                </c:pt>
                <c:pt idx="14">
                  <c:v>1994-1996</c:v>
                </c:pt>
                <c:pt idx="15">
                  <c:v>1995-1997</c:v>
                </c:pt>
                <c:pt idx="16">
                  <c:v>1996-1998</c:v>
                </c:pt>
                <c:pt idx="17">
                  <c:v>1997-1999</c:v>
                </c:pt>
                <c:pt idx="18">
                  <c:v>1998-2000</c:v>
                </c:pt>
                <c:pt idx="19">
                  <c:v>1999-2001</c:v>
                </c:pt>
                <c:pt idx="20">
                  <c:v>2000-2002</c:v>
                </c:pt>
                <c:pt idx="21">
                  <c:v>2001-2003</c:v>
                </c:pt>
                <c:pt idx="22">
                  <c:v>2002-2004</c:v>
                </c:pt>
                <c:pt idx="23">
                  <c:v>2003-2005</c:v>
                </c:pt>
                <c:pt idx="24">
                  <c:v>2004-2006</c:v>
                </c:pt>
                <c:pt idx="25">
                  <c:v>2005-2007</c:v>
                </c:pt>
                <c:pt idx="26">
                  <c:v>2006-2008</c:v>
                </c:pt>
                <c:pt idx="27">
                  <c:v>2007-2009</c:v>
                </c:pt>
                <c:pt idx="28">
                  <c:v>2008-2010</c:v>
                </c:pt>
              </c:strCache>
            </c:strRef>
          </c:cat>
          <c:val>
            <c:numRef>
              <c:f>'Fig1'!$C$7:$AE$7</c:f>
              <c:numCache>
                <c:formatCode>General</c:formatCode>
                <c:ptCount val="29"/>
                <c:pt idx="0">
                  <c:v>152.04</c:v>
                </c:pt>
                <c:pt idx="1">
                  <c:v>142.07</c:v>
                </c:pt>
                <c:pt idx="2">
                  <c:v>135.66666666666671</c:v>
                </c:pt>
                <c:pt idx="3">
                  <c:v>131.10666666666671</c:v>
                </c:pt>
                <c:pt idx="4">
                  <c:v>122.7</c:v>
                </c:pt>
                <c:pt idx="5">
                  <c:v>114.4733333333333</c:v>
                </c:pt>
                <c:pt idx="6">
                  <c:v>105.7766666666667</c:v>
                </c:pt>
                <c:pt idx="7">
                  <c:v>99.43</c:v>
                </c:pt>
                <c:pt idx="8">
                  <c:v>94.986666666666665</c:v>
                </c:pt>
                <c:pt idx="9">
                  <c:v>88.279999999999987</c:v>
                </c:pt>
                <c:pt idx="10">
                  <c:v>83.64</c:v>
                </c:pt>
                <c:pt idx="11">
                  <c:v>79.313333333333304</c:v>
                </c:pt>
                <c:pt idx="12">
                  <c:v>77.260000000000005</c:v>
                </c:pt>
                <c:pt idx="13">
                  <c:v>75.753333333333302</c:v>
                </c:pt>
                <c:pt idx="14">
                  <c:v>73.11666666666666</c:v>
                </c:pt>
                <c:pt idx="15">
                  <c:v>70.036666666666676</c:v>
                </c:pt>
                <c:pt idx="16">
                  <c:v>66.686666666666667</c:v>
                </c:pt>
                <c:pt idx="17">
                  <c:v>63.323333333333331</c:v>
                </c:pt>
                <c:pt idx="18">
                  <c:v>59.326666666666632</c:v>
                </c:pt>
                <c:pt idx="19">
                  <c:v>55.36</c:v>
                </c:pt>
                <c:pt idx="20">
                  <c:v>52.583333333333343</c:v>
                </c:pt>
                <c:pt idx="21">
                  <c:v>48.87</c:v>
                </c:pt>
                <c:pt idx="22">
                  <c:v>46.49</c:v>
                </c:pt>
                <c:pt idx="23">
                  <c:v>43.96</c:v>
                </c:pt>
                <c:pt idx="24">
                  <c:v>42.746666666666641</c:v>
                </c:pt>
                <c:pt idx="25">
                  <c:v>40.54</c:v>
                </c:pt>
                <c:pt idx="26">
                  <c:v>36.313333333333333</c:v>
                </c:pt>
                <c:pt idx="27">
                  <c:v>35.543333333333329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608-E743-8940-9891069C27E2}"/>
            </c:ext>
          </c:extLst>
        </c:ser>
        <c:ser>
          <c:idx val="5"/>
          <c:order val="5"/>
          <c:tx>
            <c:strRef>
              <c:f>'Fig1'!$B$8</c:f>
              <c:strCache>
                <c:ptCount val="1"/>
                <c:pt idx="0">
                  <c:v>Italy</c:v>
                </c:pt>
              </c:strCache>
            </c:strRef>
          </c:tx>
          <c:spPr>
            <a:ln w="25400">
              <a:solidFill>
                <a:srgbClr val="92D050"/>
              </a:solidFill>
            </a:ln>
          </c:spPr>
          <c:marker>
            <c:symbol val="none"/>
          </c:marker>
          <c:cat>
            <c:strRef>
              <c:f>'Fig1'!$C$2:$AE$2</c:f>
              <c:strCache>
                <c:ptCount val="29"/>
                <c:pt idx="0">
                  <c:v>1980-1982</c:v>
                </c:pt>
                <c:pt idx="1">
                  <c:v>1981-1983</c:v>
                </c:pt>
                <c:pt idx="2">
                  <c:v>1982-1984</c:v>
                </c:pt>
                <c:pt idx="3">
                  <c:v>1983-1985</c:v>
                </c:pt>
                <c:pt idx="4">
                  <c:v>1984-1986</c:v>
                </c:pt>
                <c:pt idx="5">
                  <c:v>1985-1987</c:v>
                </c:pt>
                <c:pt idx="6">
                  <c:v>1986-1988</c:v>
                </c:pt>
                <c:pt idx="7">
                  <c:v>1987-1989</c:v>
                </c:pt>
                <c:pt idx="8">
                  <c:v>1988-1990</c:v>
                </c:pt>
                <c:pt idx="9">
                  <c:v>1989-1991</c:v>
                </c:pt>
                <c:pt idx="10">
                  <c:v>1990-1992</c:v>
                </c:pt>
                <c:pt idx="11">
                  <c:v>1991-1993</c:v>
                </c:pt>
                <c:pt idx="12">
                  <c:v>1992-1994</c:v>
                </c:pt>
                <c:pt idx="13">
                  <c:v>1993-1995</c:v>
                </c:pt>
                <c:pt idx="14">
                  <c:v>1994-1996</c:v>
                </c:pt>
                <c:pt idx="15">
                  <c:v>1995-1997</c:v>
                </c:pt>
                <c:pt idx="16">
                  <c:v>1996-1998</c:v>
                </c:pt>
                <c:pt idx="17">
                  <c:v>1997-1999</c:v>
                </c:pt>
                <c:pt idx="18">
                  <c:v>1998-2000</c:v>
                </c:pt>
                <c:pt idx="19">
                  <c:v>1999-2001</c:v>
                </c:pt>
                <c:pt idx="20">
                  <c:v>2000-2002</c:v>
                </c:pt>
                <c:pt idx="21">
                  <c:v>2001-2003</c:v>
                </c:pt>
                <c:pt idx="22">
                  <c:v>2002-2004</c:v>
                </c:pt>
                <c:pt idx="23">
                  <c:v>2003-2005</c:v>
                </c:pt>
                <c:pt idx="24">
                  <c:v>2004-2006</c:v>
                </c:pt>
                <c:pt idx="25">
                  <c:v>2005-2007</c:v>
                </c:pt>
                <c:pt idx="26">
                  <c:v>2006-2008</c:v>
                </c:pt>
                <c:pt idx="27">
                  <c:v>2007-2009</c:v>
                </c:pt>
                <c:pt idx="28">
                  <c:v>2008-2010</c:v>
                </c:pt>
              </c:strCache>
            </c:strRef>
          </c:cat>
          <c:val>
            <c:numRef>
              <c:f>'Fig1'!$C$8:$AE$8</c:f>
              <c:numCache>
                <c:formatCode>General</c:formatCode>
                <c:ptCount val="29"/>
                <c:pt idx="0">
                  <c:v>130.41</c:v>
                </c:pt>
                <c:pt idx="1">
                  <c:v>123.0566666666667</c:v>
                </c:pt>
                <c:pt idx="2">
                  <c:v>115.40333333333341</c:v>
                </c:pt>
                <c:pt idx="3">
                  <c:v>107.73333333333331</c:v>
                </c:pt>
                <c:pt idx="4">
                  <c:v>100.6733333333333</c:v>
                </c:pt>
                <c:pt idx="5">
                  <c:v>96.146666666666661</c:v>
                </c:pt>
                <c:pt idx="6">
                  <c:v>92.596666666666664</c:v>
                </c:pt>
                <c:pt idx="7">
                  <c:v>88.39</c:v>
                </c:pt>
                <c:pt idx="8">
                  <c:v>83.743333333333339</c:v>
                </c:pt>
                <c:pt idx="9">
                  <c:v>80.706666666666663</c:v>
                </c:pt>
                <c:pt idx="10">
                  <c:v>81.726666666666674</c:v>
                </c:pt>
                <c:pt idx="11">
                  <c:v>79.873333333333292</c:v>
                </c:pt>
                <c:pt idx="12">
                  <c:v>75.533333333333303</c:v>
                </c:pt>
                <c:pt idx="13">
                  <c:v>68.823333333333281</c:v>
                </c:pt>
                <c:pt idx="14">
                  <c:v>65.839999999999975</c:v>
                </c:pt>
                <c:pt idx="15">
                  <c:v>63.236666666666629</c:v>
                </c:pt>
                <c:pt idx="16">
                  <c:v>59.603333333333332</c:v>
                </c:pt>
                <c:pt idx="17">
                  <c:v>55.283333333333331</c:v>
                </c:pt>
                <c:pt idx="18">
                  <c:v>51.256666666666632</c:v>
                </c:pt>
                <c:pt idx="19">
                  <c:v>49.156666666666631</c:v>
                </c:pt>
                <c:pt idx="20">
                  <c:v>47.556666666666629</c:v>
                </c:pt>
                <c:pt idx="21">
                  <c:v>45.51666666666663</c:v>
                </c:pt>
                <c:pt idx="22">
                  <c:v>44.305</c:v>
                </c:pt>
                <c:pt idx="25">
                  <c:v>37.64</c:v>
                </c:pt>
                <c:pt idx="26">
                  <c:v>37.273333333333333</c:v>
                </c:pt>
                <c:pt idx="27">
                  <c:v>36.923333333333318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608-E743-8940-9891069C27E2}"/>
            </c:ext>
          </c:extLst>
        </c:ser>
        <c:ser>
          <c:idx val="6"/>
          <c:order val="6"/>
          <c:tx>
            <c:strRef>
              <c:f>'Fig1'!$B$9</c:f>
              <c:strCache>
                <c:ptCount val="1"/>
                <c:pt idx="0">
                  <c:v>Netherlands</c:v>
                </c:pt>
              </c:strCache>
            </c:strRef>
          </c:tx>
          <c:spPr>
            <a:ln w="25400"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'Fig1'!$C$2:$AE$2</c:f>
              <c:strCache>
                <c:ptCount val="29"/>
                <c:pt idx="0">
                  <c:v>1980-1982</c:v>
                </c:pt>
                <c:pt idx="1">
                  <c:v>1981-1983</c:v>
                </c:pt>
                <c:pt idx="2">
                  <c:v>1982-1984</c:v>
                </c:pt>
                <c:pt idx="3">
                  <c:v>1983-1985</c:v>
                </c:pt>
                <c:pt idx="4">
                  <c:v>1984-1986</c:v>
                </c:pt>
                <c:pt idx="5">
                  <c:v>1985-1987</c:v>
                </c:pt>
                <c:pt idx="6">
                  <c:v>1986-1988</c:v>
                </c:pt>
                <c:pt idx="7">
                  <c:v>1987-1989</c:v>
                </c:pt>
                <c:pt idx="8">
                  <c:v>1988-1990</c:v>
                </c:pt>
                <c:pt idx="9">
                  <c:v>1989-1991</c:v>
                </c:pt>
                <c:pt idx="10">
                  <c:v>1990-1992</c:v>
                </c:pt>
                <c:pt idx="11">
                  <c:v>1991-1993</c:v>
                </c:pt>
                <c:pt idx="12">
                  <c:v>1992-1994</c:v>
                </c:pt>
                <c:pt idx="13">
                  <c:v>1993-1995</c:v>
                </c:pt>
                <c:pt idx="14">
                  <c:v>1994-1996</c:v>
                </c:pt>
                <c:pt idx="15">
                  <c:v>1995-1997</c:v>
                </c:pt>
                <c:pt idx="16">
                  <c:v>1996-1998</c:v>
                </c:pt>
                <c:pt idx="17">
                  <c:v>1997-1999</c:v>
                </c:pt>
                <c:pt idx="18">
                  <c:v>1998-2000</c:v>
                </c:pt>
                <c:pt idx="19">
                  <c:v>1999-2001</c:v>
                </c:pt>
                <c:pt idx="20">
                  <c:v>2000-2002</c:v>
                </c:pt>
                <c:pt idx="21">
                  <c:v>2001-2003</c:v>
                </c:pt>
                <c:pt idx="22">
                  <c:v>2002-2004</c:v>
                </c:pt>
                <c:pt idx="23">
                  <c:v>2003-2005</c:v>
                </c:pt>
                <c:pt idx="24">
                  <c:v>2004-2006</c:v>
                </c:pt>
                <c:pt idx="25">
                  <c:v>2005-2007</c:v>
                </c:pt>
                <c:pt idx="26">
                  <c:v>2006-2008</c:v>
                </c:pt>
                <c:pt idx="27">
                  <c:v>2007-2009</c:v>
                </c:pt>
                <c:pt idx="28">
                  <c:v>2008-2010</c:v>
                </c:pt>
              </c:strCache>
            </c:strRef>
          </c:cat>
          <c:val>
            <c:numRef>
              <c:f>'Fig1'!$C$9:$AE$9</c:f>
              <c:numCache>
                <c:formatCode>General</c:formatCode>
                <c:ptCount val="29"/>
                <c:pt idx="0">
                  <c:v>92.46333333333331</c:v>
                </c:pt>
                <c:pt idx="1">
                  <c:v>90.75</c:v>
                </c:pt>
                <c:pt idx="2">
                  <c:v>89.74</c:v>
                </c:pt>
                <c:pt idx="3">
                  <c:v>87.2</c:v>
                </c:pt>
                <c:pt idx="4">
                  <c:v>84.99</c:v>
                </c:pt>
                <c:pt idx="5">
                  <c:v>82.166666666666671</c:v>
                </c:pt>
                <c:pt idx="6">
                  <c:v>79.05</c:v>
                </c:pt>
                <c:pt idx="7">
                  <c:v>75.64</c:v>
                </c:pt>
                <c:pt idx="8">
                  <c:v>74.783333333333303</c:v>
                </c:pt>
                <c:pt idx="9">
                  <c:v>73.739999999999995</c:v>
                </c:pt>
                <c:pt idx="10">
                  <c:v>71.866666666666646</c:v>
                </c:pt>
                <c:pt idx="11">
                  <c:v>68.226666666666674</c:v>
                </c:pt>
                <c:pt idx="12">
                  <c:v>64.930000000000007</c:v>
                </c:pt>
                <c:pt idx="13">
                  <c:v>62.236666666666643</c:v>
                </c:pt>
                <c:pt idx="14">
                  <c:v>59.98</c:v>
                </c:pt>
                <c:pt idx="15">
                  <c:v>57.993333333333339</c:v>
                </c:pt>
                <c:pt idx="16">
                  <c:v>56.4</c:v>
                </c:pt>
                <c:pt idx="17">
                  <c:v>54.873333333333328</c:v>
                </c:pt>
                <c:pt idx="18">
                  <c:v>54.853333333333318</c:v>
                </c:pt>
                <c:pt idx="19">
                  <c:v>55</c:v>
                </c:pt>
                <c:pt idx="20">
                  <c:v>53.886666666666613</c:v>
                </c:pt>
                <c:pt idx="21">
                  <c:v>52.866666666666632</c:v>
                </c:pt>
                <c:pt idx="22">
                  <c:v>49.533333333333339</c:v>
                </c:pt>
                <c:pt idx="23">
                  <c:v>48.636666666666628</c:v>
                </c:pt>
                <c:pt idx="24">
                  <c:v>46.61</c:v>
                </c:pt>
                <c:pt idx="25">
                  <c:v>45.286666666666633</c:v>
                </c:pt>
                <c:pt idx="26">
                  <c:v>41.833333333333343</c:v>
                </c:pt>
                <c:pt idx="27">
                  <c:v>39.906666666666631</c:v>
                </c:pt>
                <c:pt idx="28">
                  <c:v>38.966666666666633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608-E743-8940-9891069C27E2}"/>
            </c:ext>
          </c:extLst>
        </c:ser>
        <c:ser>
          <c:idx val="7"/>
          <c:order val="7"/>
          <c:tx>
            <c:strRef>
              <c:f>'Fig1'!$B$10</c:f>
              <c:strCache>
                <c:ptCount val="1"/>
                <c:pt idx="0">
                  <c:v>Portugal</c:v>
                </c:pt>
              </c:strCache>
            </c:strRef>
          </c:tx>
          <c:spPr>
            <a:ln w="25400">
              <a:solidFill>
                <a:srgbClr val="00B050"/>
              </a:solidFill>
            </a:ln>
          </c:spPr>
          <c:marker>
            <c:symbol val="none"/>
          </c:marker>
          <c:cat>
            <c:strRef>
              <c:f>'Fig1'!$C$2:$AE$2</c:f>
              <c:strCache>
                <c:ptCount val="29"/>
                <c:pt idx="0">
                  <c:v>1980-1982</c:v>
                </c:pt>
                <c:pt idx="1">
                  <c:v>1981-1983</c:v>
                </c:pt>
                <c:pt idx="2">
                  <c:v>1982-1984</c:v>
                </c:pt>
                <c:pt idx="3">
                  <c:v>1983-1985</c:v>
                </c:pt>
                <c:pt idx="4">
                  <c:v>1984-1986</c:v>
                </c:pt>
                <c:pt idx="5">
                  <c:v>1985-1987</c:v>
                </c:pt>
                <c:pt idx="6">
                  <c:v>1986-1988</c:v>
                </c:pt>
                <c:pt idx="7">
                  <c:v>1987-1989</c:v>
                </c:pt>
                <c:pt idx="8">
                  <c:v>1988-1990</c:v>
                </c:pt>
                <c:pt idx="9">
                  <c:v>1989-1991</c:v>
                </c:pt>
                <c:pt idx="10">
                  <c:v>1990-1992</c:v>
                </c:pt>
                <c:pt idx="11">
                  <c:v>1991-1993</c:v>
                </c:pt>
                <c:pt idx="12">
                  <c:v>1992-1994</c:v>
                </c:pt>
                <c:pt idx="13">
                  <c:v>1993-1995</c:v>
                </c:pt>
                <c:pt idx="14">
                  <c:v>1994-1996</c:v>
                </c:pt>
                <c:pt idx="15">
                  <c:v>1995-1997</c:v>
                </c:pt>
                <c:pt idx="16">
                  <c:v>1996-1998</c:v>
                </c:pt>
                <c:pt idx="17">
                  <c:v>1997-1999</c:v>
                </c:pt>
                <c:pt idx="18">
                  <c:v>1998-2000</c:v>
                </c:pt>
                <c:pt idx="19">
                  <c:v>1999-2001</c:v>
                </c:pt>
                <c:pt idx="20">
                  <c:v>2000-2002</c:v>
                </c:pt>
                <c:pt idx="21">
                  <c:v>2001-2003</c:v>
                </c:pt>
                <c:pt idx="22">
                  <c:v>2002-2004</c:v>
                </c:pt>
                <c:pt idx="23">
                  <c:v>2003-2005</c:v>
                </c:pt>
                <c:pt idx="24">
                  <c:v>2004-2006</c:v>
                </c:pt>
                <c:pt idx="25">
                  <c:v>2005-2007</c:v>
                </c:pt>
                <c:pt idx="26">
                  <c:v>2006-2008</c:v>
                </c:pt>
                <c:pt idx="27">
                  <c:v>2007-2009</c:v>
                </c:pt>
                <c:pt idx="28">
                  <c:v>2008-2010</c:v>
                </c:pt>
              </c:strCache>
            </c:strRef>
          </c:cat>
          <c:val>
            <c:numRef>
              <c:f>'Fig1'!$C$10:$AE$10</c:f>
              <c:numCache>
                <c:formatCode>General</c:formatCode>
                <c:ptCount val="29"/>
                <c:pt idx="0">
                  <c:v>228.32</c:v>
                </c:pt>
                <c:pt idx="1">
                  <c:v>211.55666666666659</c:v>
                </c:pt>
                <c:pt idx="2">
                  <c:v>196.62333333333331</c:v>
                </c:pt>
                <c:pt idx="3">
                  <c:v>187.5533333333334</c:v>
                </c:pt>
                <c:pt idx="4">
                  <c:v>178.24333333333331</c:v>
                </c:pt>
                <c:pt idx="5">
                  <c:v>169.92</c:v>
                </c:pt>
                <c:pt idx="6">
                  <c:v>160.3066666666667</c:v>
                </c:pt>
                <c:pt idx="7">
                  <c:v>150.29333333333329</c:v>
                </c:pt>
                <c:pt idx="8">
                  <c:v>141.04666666666671</c:v>
                </c:pt>
                <c:pt idx="9">
                  <c:v>134.47999999999999</c:v>
                </c:pt>
                <c:pt idx="10">
                  <c:v>124.9966666666667</c:v>
                </c:pt>
                <c:pt idx="11">
                  <c:v>117.23</c:v>
                </c:pt>
                <c:pt idx="12">
                  <c:v>105.47</c:v>
                </c:pt>
                <c:pt idx="13">
                  <c:v>98.116666666666674</c:v>
                </c:pt>
                <c:pt idx="14">
                  <c:v>91.923333333333304</c:v>
                </c:pt>
                <c:pt idx="15">
                  <c:v>87.303333333333313</c:v>
                </c:pt>
                <c:pt idx="16">
                  <c:v>84.276666666666685</c:v>
                </c:pt>
                <c:pt idx="17">
                  <c:v>78.843333333333348</c:v>
                </c:pt>
                <c:pt idx="18">
                  <c:v>74.8</c:v>
                </c:pt>
                <c:pt idx="19">
                  <c:v>68.846666666666664</c:v>
                </c:pt>
                <c:pt idx="20">
                  <c:v>66.173333333333275</c:v>
                </c:pt>
                <c:pt idx="21">
                  <c:v>59.873333333333328</c:v>
                </c:pt>
                <c:pt idx="22">
                  <c:v>55.076666666666632</c:v>
                </c:pt>
                <c:pt idx="23">
                  <c:v>50.854999999999997</c:v>
                </c:pt>
                <c:pt idx="26">
                  <c:v>39.545000000000002</c:v>
                </c:pt>
                <c:pt idx="27">
                  <c:v>39.726666666666652</c:v>
                </c:pt>
                <c:pt idx="28">
                  <c:v>36.996666666666627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608-E743-8940-9891069C27E2}"/>
            </c:ext>
          </c:extLst>
        </c:ser>
        <c:ser>
          <c:idx val="8"/>
          <c:order val="8"/>
          <c:tx>
            <c:strRef>
              <c:f>'Fig1'!$B$11</c:f>
              <c:strCache>
                <c:ptCount val="1"/>
                <c:pt idx="0">
                  <c:v>Spain</c:v>
                </c:pt>
              </c:strCache>
            </c:strRef>
          </c:tx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'Fig1'!$C$2:$AE$2</c:f>
              <c:strCache>
                <c:ptCount val="29"/>
                <c:pt idx="0">
                  <c:v>1980-1982</c:v>
                </c:pt>
                <c:pt idx="1">
                  <c:v>1981-1983</c:v>
                </c:pt>
                <c:pt idx="2">
                  <c:v>1982-1984</c:v>
                </c:pt>
                <c:pt idx="3">
                  <c:v>1983-1985</c:v>
                </c:pt>
                <c:pt idx="4">
                  <c:v>1984-1986</c:v>
                </c:pt>
                <c:pt idx="5">
                  <c:v>1985-1987</c:v>
                </c:pt>
                <c:pt idx="6">
                  <c:v>1986-1988</c:v>
                </c:pt>
                <c:pt idx="7">
                  <c:v>1987-1989</c:v>
                </c:pt>
                <c:pt idx="8">
                  <c:v>1988-1990</c:v>
                </c:pt>
                <c:pt idx="9">
                  <c:v>1989-1991</c:v>
                </c:pt>
                <c:pt idx="10">
                  <c:v>1990-1992</c:v>
                </c:pt>
                <c:pt idx="11">
                  <c:v>1991-1993</c:v>
                </c:pt>
                <c:pt idx="12">
                  <c:v>1992-1994</c:v>
                </c:pt>
                <c:pt idx="13">
                  <c:v>1993-1995</c:v>
                </c:pt>
                <c:pt idx="14">
                  <c:v>1994-1996</c:v>
                </c:pt>
                <c:pt idx="15">
                  <c:v>1995-1997</c:v>
                </c:pt>
                <c:pt idx="16">
                  <c:v>1996-1998</c:v>
                </c:pt>
                <c:pt idx="17">
                  <c:v>1997-1999</c:v>
                </c:pt>
                <c:pt idx="18">
                  <c:v>1998-2000</c:v>
                </c:pt>
                <c:pt idx="19">
                  <c:v>1999-2001</c:v>
                </c:pt>
                <c:pt idx="20">
                  <c:v>2000-2002</c:v>
                </c:pt>
                <c:pt idx="21">
                  <c:v>2001-2003</c:v>
                </c:pt>
                <c:pt idx="22">
                  <c:v>2002-2004</c:v>
                </c:pt>
                <c:pt idx="23">
                  <c:v>2003-2005</c:v>
                </c:pt>
                <c:pt idx="24">
                  <c:v>2004-2006</c:v>
                </c:pt>
                <c:pt idx="25">
                  <c:v>2005-2007</c:v>
                </c:pt>
                <c:pt idx="26">
                  <c:v>2006-2008</c:v>
                </c:pt>
                <c:pt idx="27">
                  <c:v>2007-2009</c:v>
                </c:pt>
                <c:pt idx="28">
                  <c:v>2008-2010</c:v>
                </c:pt>
              </c:strCache>
            </c:strRef>
          </c:cat>
          <c:val>
            <c:numRef>
              <c:f>'Fig1'!$C$11:$AE$11</c:f>
              <c:numCache>
                <c:formatCode>General</c:formatCode>
                <c:ptCount val="29"/>
                <c:pt idx="0">
                  <c:v>118.2533333333333</c:v>
                </c:pt>
                <c:pt idx="1">
                  <c:v>113.8333333333333</c:v>
                </c:pt>
                <c:pt idx="2">
                  <c:v>107.8033333333333</c:v>
                </c:pt>
                <c:pt idx="3">
                  <c:v>102.73666666666669</c:v>
                </c:pt>
                <c:pt idx="4">
                  <c:v>97.49</c:v>
                </c:pt>
                <c:pt idx="5">
                  <c:v>93.783333333333346</c:v>
                </c:pt>
                <c:pt idx="6">
                  <c:v>91.543333333333337</c:v>
                </c:pt>
                <c:pt idx="7">
                  <c:v>87.516666666666666</c:v>
                </c:pt>
                <c:pt idx="8">
                  <c:v>84.589999999999975</c:v>
                </c:pt>
                <c:pt idx="9">
                  <c:v>81.14</c:v>
                </c:pt>
                <c:pt idx="10">
                  <c:v>78.556666666666672</c:v>
                </c:pt>
                <c:pt idx="11">
                  <c:v>75.070000000000007</c:v>
                </c:pt>
                <c:pt idx="12">
                  <c:v>71.773333333333298</c:v>
                </c:pt>
                <c:pt idx="13">
                  <c:v>66.190000000000012</c:v>
                </c:pt>
                <c:pt idx="14">
                  <c:v>62.163333333333327</c:v>
                </c:pt>
                <c:pt idx="15">
                  <c:v>58.546666666666617</c:v>
                </c:pt>
                <c:pt idx="16">
                  <c:v>56.233333333333341</c:v>
                </c:pt>
                <c:pt idx="17">
                  <c:v>53.38</c:v>
                </c:pt>
                <c:pt idx="18">
                  <c:v>51.83666666666663</c:v>
                </c:pt>
                <c:pt idx="19">
                  <c:v>49.676666666666641</c:v>
                </c:pt>
                <c:pt idx="20">
                  <c:v>48.193333333333321</c:v>
                </c:pt>
                <c:pt idx="21">
                  <c:v>46.81</c:v>
                </c:pt>
                <c:pt idx="22">
                  <c:v>46.083333333333343</c:v>
                </c:pt>
                <c:pt idx="23">
                  <c:v>44.466666666666633</c:v>
                </c:pt>
                <c:pt idx="24">
                  <c:v>42.37666666666663</c:v>
                </c:pt>
                <c:pt idx="25">
                  <c:v>40.783333333333331</c:v>
                </c:pt>
                <c:pt idx="26">
                  <c:v>39.396666666666633</c:v>
                </c:pt>
                <c:pt idx="27">
                  <c:v>37.796666666666653</c:v>
                </c:pt>
                <c:pt idx="28">
                  <c:v>35.840000000000003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608-E743-8940-9891069C27E2}"/>
            </c:ext>
          </c:extLst>
        </c:ser>
        <c:ser>
          <c:idx val="9"/>
          <c:order val="9"/>
          <c:tx>
            <c:strRef>
              <c:f>'Fig1'!$B$12</c:f>
              <c:strCache>
                <c:ptCount val="1"/>
                <c:pt idx="0">
                  <c:v>Sweden</c:v>
                </c:pt>
              </c:strCache>
            </c:strRef>
          </c:tx>
          <c:spPr>
            <a:ln w="25400">
              <a:solidFill>
                <a:srgbClr val="00B0F0"/>
              </a:solidFill>
            </a:ln>
          </c:spPr>
          <c:marker>
            <c:symbol val="none"/>
          </c:marker>
          <c:cat>
            <c:strRef>
              <c:f>'Fig1'!$C$2:$AE$2</c:f>
              <c:strCache>
                <c:ptCount val="29"/>
                <c:pt idx="0">
                  <c:v>1980-1982</c:v>
                </c:pt>
                <c:pt idx="1">
                  <c:v>1981-1983</c:v>
                </c:pt>
                <c:pt idx="2">
                  <c:v>1982-1984</c:v>
                </c:pt>
                <c:pt idx="3">
                  <c:v>1983-1985</c:v>
                </c:pt>
                <c:pt idx="4">
                  <c:v>1984-1986</c:v>
                </c:pt>
                <c:pt idx="5">
                  <c:v>1985-1987</c:v>
                </c:pt>
                <c:pt idx="6">
                  <c:v>1986-1988</c:v>
                </c:pt>
                <c:pt idx="7">
                  <c:v>1987-1989</c:v>
                </c:pt>
                <c:pt idx="8">
                  <c:v>1988-1990</c:v>
                </c:pt>
                <c:pt idx="9">
                  <c:v>1989-1991</c:v>
                </c:pt>
                <c:pt idx="10">
                  <c:v>1990-1992</c:v>
                </c:pt>
                <c:pt idx="11">
                  <c:v>1991-1993</c:v>
                </c:pt>
                <c:pt idx="12">
                  <c:v>1992-1994</c:v>
                </c:pt>
                <c:pt idx="13">
                  <c:v>1993-1995</c:v>
                </c:pt>
                <c:pt idx="14">
                  <c:v>1994-1996</c:v>
                </c:pt>
                <c:pt idx="15">
                  <c:v>1995-1997</c:v>
                </c:pt>
                <c:pt idx="16">
                  <c:v>1996-1998</c:v>
                </c:pt>
                <c:pt idx="17">
                  <c:v>1997-1999</c:v>
                </c:pt>
                <c:pt idx="18">
                  <c:v>1998-2000</c:v>
                </c:pt>
                <c:pt idx="19">
                  <c:v>1999-2001</c:v>
                </c:pt>
                <c:pt idx="20">
                  <c:v>2000-2002</c:v>
                </c:pt>
                <c:pt idx="21">
                  <c:v>2001-2003</c:v>
                </c:pt>
                <c:pt idx="22">
                  <c:v>2002-2004</c:v>
                </c:pt>
                <c:pt idx="23">
                  <c:v>2003-2005</c:v>
                </c:pt>
                <c:pt idx="24">
                  <c:v>2004-2006</c:v>
                </c:pt>
                <c:pt idx="25">
                  <c:v>2005-2007</c:v>
                </c:pt>
                <c:pt idx="26">
                  <c:v>2006-2008</c:v>
                </c:pt>
                <c:pt idx="27">
                  <c:v>2007-2009</c:v>
                </c:pt>
                <c:pt idx="28">
                  <c:v>2008-2010</c:v>
                </c:pt>
              </c:strCache>
            </c:strRef>
          </c:cat>
          <c:val>
            <c:numRef>
              <c:f>'Fig1'!$C$12:$AE$12</c:f>
              <c:numCache>
                <c:formatCode>General</c:formatCode>
                <c:ptCount val="29"/>
                <c:pt idx="7">
                  <c:v>62.133333333333333</c:v>
                </c:pt>
                <c:pt idx="8">
                  <c:v>61.91</c:v>
                </c:pt>
                <c:pt idx="9">
                  <c:v>61.47</c:v>
                </c:pt>
                <c:pt idx="10">
                  <c:v>59.2</c:v>
                </c:pt>
                <c:pt idx="11">
                  <c:v>55.25333333333333</c:v>
                </c:pt>
                <c:pt idx="12">
                  <c:v>49.57</c:v>
                </c:pt>
                <c:pt idx="13">
                  <c:v>45.26</c:v>
                </c:pt>
                <c:pt idx="14">
                  <c:v>41.283333333333331</c:v>
                </c:pt>
                <c:pt idx="15">
                  <c:v>39.716666666666633</c:v>
                </c:pt>
                <c:pt idx="16">
                  <c:v>39.463333333333331</c:v>
                </c:pt>
                <c:pt idx="17">
                  <c:v>38.743333333333332</c:v>
                </c:pt>
                <c:pt idx="18">
                  <c:v>37.583333333333343</c:v>
                </c:pt>
                <c:pt idx="19">
                  <c:v>37.313333333333333</c:v>
                </c:pt>
                <c:pt idx="20">
                  <c:v>36.72</c:v>
                </c:pt>
                <c:pt idx="21">
                  <c:v>36.340000000000003</c:v>
                </c:pt>
                <c:pt idx="22">
                  <c:v>36.68333333333333</c:v>
                </c:pt>
                <c:pt idx="23">
                  <c:v>35.06</c:v>
                </c:pt>
                <c:pt idx="24">
                  <c:v>34.01666666666663</c:v>
                </c:pt>
                <c:pt idx="25">
                  <c:v>30.266666666666669</c:v>
                </c:pt>
                <c:pt idx="26">
                  <c:v>29.30333333333331</c:v>
                </c:pt>
                <c:pt idx="27">
                  <c:v>28.946666666666669</c:v>
                </c:pt>
                <c:pt idx="28">
                  <c:v>28.763333333333321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608-E743-8940-9891069C27E2}"/>
            </c:ext>
          </c:extLst>
        </c:ser>
        <c:ser>
          <c:idx val="10"/>
          <c:order val="10"/>
          <c:tx>
            <c:strRef>
              <c:f>'Fig1'!$B$13</c:f>
              <c:strCache>
                <c:ptCount val="1"/>
                <c:pt idx="0">
                  <c:v>United Kingdom</c:v>
                </c:pt>
              </c:strCache>
            </c:strRef>
          </c:tx>
          <c:spPr>
            <a:ln w="25400"/>
          </c:spPr>
          <c:marker>
            <c:symbol val="none"/>
          </c:marker>
          <c:cat>
            <c:strRef>
              <c:f>'Fig1'!$C$2:$AE$2</c:f>
              <c:strCache>
                <c:ptCount val="29"/>
                <c:pt idx="0">
                  <c:v>1980-1982</c:v>
                </c:pt>
                <c:pt idx="1">
                  <c:v>1981-1983</c:v>
                </c:pt>
                <c:pt idx="2">
                  <c:v>1982-1984</c:v>
                </c:pt>
                <c:pt idx="3">
                  <c:v>1983-1985</c:v>
                </c:pt>
                <c:pt idx="4">
                  <c:v>1984-1986</c:v>
                </c:pt>
                <c:pt idx="5">
                  <c:v>1985-1987</c:v>
                </c:pt>
                <c:pt idx="6">
                  <c:v>1986-1988</c:v>
                </c:pt>
                <c:pt idx="7">
                  <c:v>1987-1989</c:v>
                </c:pt>
                <c:pt idx="8">
                  <c:v>1988-1990</c:v>
                </c:pt>
                <c:pt idx="9">
                  <c:v>1989-1991</c:v>
                </c:pt>
                <c:pt idx="10">
                  <c:v>1990-1992</c:v>
                </c:pt>
                <c:pt idx="11">
                  <c:v>1991-1993</c:v>
                </c:pt>
                <c:pt idx="12">
                  <c:v>1992-1994</c:v>
                </c:pt>
                <c:pt idx="13">
                  <c:v>1993-1995</c:v>
                </c:pt>
                <c:pt idx="14">
                  <c:v>1994-1996</c:v>
                </c:pt>
                <c:pt idx="15">
                  <c:v>1995-1997</c:v>
                </c:pt>
                <c:pt idx="16">
                  <c:v>1996-1998</c:v>
                </c:pt>
                <c:pt idx="17">
                  <c:v>1997-1999</c:v>
                </c:pt>
                <c:pt idx="18">
                  <c:v>1998-2000</c:v>
                </c:pt>
                <c:pt idx="19">
                  <c:v>1999-2001</c:v>
                </c:pt>
                <c:pt idx="20">
                  <c:v>2000-2002</c:v>
                </c:pt>
                <c:pt idx="21">
                  <c:v>2001-2003</c:v>
                </c:pt>
                <c:pt idx="22">
                  <c:v>2002-2004</c:v>
                </c:pt>
                <c:pt idx="23">
                  <c:v>2003-2005</c:v>
                </c:pt>
                <c:pt idx="24">
                  <c:v>2004-2006</c:v>
                </c:pt>
                <c:pt idx="25">
                  <c:v>2005-2007</c:v>
                </c:pt>
                <c:pt idx="26">
                  <c:v>2006-2008</c:v>
                </c:pt>
                <c:pt idx="27">
                  <c:v>2007-2009</c:v>
                </c:pt>
                <c:pt idx="28">
                  <c:v>2008-2010</c:v>
                </c:pt>
              </c:strCache>
            </c:strRef>
          </c:cat>
          <c:val>
            <c:numRef>
              <c:f>'Fig1'!$C$13:$AE$13</c:f>
              <c:numCache>
                <c:formatCode>General</c:formatCode>
                <c:ptCount val="29"/>
                <c:pt idx="0">
                  <c:v>113.82</c:v>
                </c:pt>
                <c:pt idx="1">
                  <c:v>107.52</c:v>
                </c:pt>
                <c:pt idx="2">
                  <c:v>103.23666666666669</c:v>
                </c:pt>
                <c:pt idx="3">
                  <c:v>99.15</c:v>
                </c:pt>
                <c:pt idx="4">
                  <c:v>96.493333333333339</c:v>
                </c:pt>
                <c:pt idx="5">
                  <c:v>94.596666666666664</c:v>
                </c:pt>
                <c:pt idx="6">
                  <c:v>92.73</c:v>
                </c:pt>
                <c:pt idx="7">
                  <c:v>89.93</c:v>
                </c:pt>
                <c:pt idx="8">
                  <c:v>86.323333333333295</c:v>
                </c:pt>
                <c:pt idx="9">
                  <c:v>81.503333333333316</c:v>
                </c:pt>
                <c:pt idx="10">
                  <c:v>75.326666666666668</c:v>
                </c:pt>
                <c:pt idx="11">
                  <c:v>70.28</c:v>
                </c:pt>
                <c:pt idx="12">
                  <c:v>65.856666666666669</c:v>
                </c:pt>
                <c:pt idx="13">
                  <c:v>64.220000000000013</c:v>
                </c:pt>
                <c:pt idx="14">
                  <c:v>62.73333333333332</c:v>
                </c:pt>
                <c:pt idx="15">
                  <c:v>61.443333333333328</c:v>
                </c:pt>
                <c:pt idx="16">
                  <c:v>60.013333333333343</c:v>
                </c:pt>
                <c:pt idx="17">
                  <c:v>58.63</c:v>
                </c:pt>
                <c:pt idx="18">
                  <c:v>58.28</c:v>
                </c:pt>
                <c:pt idx="19">
                  <c:v>56.95</c:v>
                </c:pt>
                <c:pt idx="20">
                  <c:v>54.854999999999997</c:v>
                </c:pt>
                <c:pt idx="21">
                  <c:v>54.77</c:v>
                </c:pt>
                <c:pt idx="22">
                  <c:v>53.416666666666622</c:v>
                </c:pt>
                <c:pt idx="23">
                  <c:v>52.50333333333333</c:v>
                </c:pt>
                <c:pt idx="24">
                  <c:v>51.416666666666622</c:v>
                </c:pt>
                <c:pt idx="25">
                  <c:v>50.8</c:v>
                </c:pt>
                <c:pt idx="26">
                  <c:v>49.56</c:v>
                </c:pt>
                <c:pt idx="27">
                  <c:v>47.773333333333333</c:v>
                </c:pt>
                <c:pt idx="28">
                  <c:v>45.89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B608-E743-8940-9891069C27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08498296"/>
        <c:axId val="2108501272"/>
      </c:lineChart>
      <c:catAx>
        <c:axId val="2108498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2108501272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2108501272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GB" sz="1200" dirty="0"/>
                  <a:t>Standardised mortality rate for 0-14 year olds per 100,000</a:t>
                </a:r>
              </a:p>
            </c:rich>
          </c:tx>
          <c:layout>
            <c:manualLayout>
              <c:xMode val="edge"/>
              <c:yMode val="edge"/>
              <c:x val="1.9060154041142634E-3"/>
              <c:y val="0.1476502963105182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08498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509561607701256"/>
          <c:y val="1.4150003406187547E-2"/>
          <c:w val="0.152896137449369"/>
          <c:h val="0.91074881372356142"/>
        </c:manualLayout>
      </c:layout>
      <c:overlay val="0"/>
      <c:spPr>
        <a:solidFill>
          <a:schemeClr val="bg2">
            <a:lumMod val="75000"/>
            <a:lumOff val="25000"/>
            <a:alpha val="50000"/>
          </a:schemeClr>
        </a:solidFill>
      </c:sp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1E128-96ED-7745-9199-24A7BCD9D916}" type="datetimeFigureOut">
              <a:rPr lang="en-US" smtClean="0"/>
              <a:t>3/11/24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E7EAB-D1A4-7C4E-80B3-4A5183365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E7EAB-D1A4-7C4E-80B3-4A51833654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26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What’s going on in the UK?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E7EAB-D1A4-7C4E-80B3-4A51833654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22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E7EAB-D1A4-7C4E-80B3-4A51833654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1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Applied health research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E7EAB-D1A4-7C4E-80B3-4A51833654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657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i="1" dirty="0"/>
              <a:t>Are we asking the right question? </a:t>
            </a:r>
          </a:p>
          <a:p>
            <a:pPr lvl="1"/>
            <a:endParaRPr lang="en-US" i="1" dirty="0"/>
          </a:p>
          <a:p>
            <a:pPr lvl="1"/>
            <a:r>
              <a:rPr lang="en-US" dirty="0"/>
              <a:t>Either/or </a:t>
            </a:r>
            <a:r>
              <a:rPr lang="en-US" i="1" dirty="0"/>
              <a:t>vs </a:t>
            </a:r>
            <a:r>
              <a:rPr lang="en-US" dirty="0"/>
              <a:t>both/and</a:t>
            </a:r>
          </a:p>
          <a:p>
            <a:pPr lvl="1"/>
            <a:endParaRPr lang="en-US" dirty="0"/>
          </a:p>
          <a:p>
            <a:pPr lvl="1"/>
            <a:r>
              <a:rPr lang="en-US" i="1" dirty="0"/>
              <a:t>The widespread understanding of the importance of social determinants of health has led to a unhelpfully narrow even defeatist perspective</a:t>
            </a:r>
          </a:p>
          <a:p>
            <a:pPr lvl="1"/>
            <a:endParaRPr lang="en-US" i="1" dirty="0"/>
          </a:p>
          <a:p>
            <a:endParaRPr lang="en-US" dirty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Considering how to improve?: Causality, s</a:t>
            </a:r>
            <a:r>
              <a:rPr lang="en-US" dirty="0">
                <a:latin typeface="+mn-lt"/>
              </a:rPr>
              <a:t>phere of influence, opportunity for intervention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+mn-lt"/>
              </a:rPr>
              <a:t>impact, timing, and the political cycle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E7EAB-D1A4-7C4E-80B3-4A51833654D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21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is our sphere of influence?</a:t>
            </a:r>
          </a:p>
          <a:p>
            <a:r>
              <a:rPr lang="en-US" dirty="0"/>
              <a:t>How can we improve outcomes at scale?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E7EAB-D1A4-7C4E-80B3-4A51833654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33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BE7EAB-D1A4-7C4E-80B3-4A51833654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5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KCL%20LOGO%20WOB.png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_DSC8668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KCL_box_red_485_rgb.png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_DSC8668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_DSC1517.jpg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mac1/Desktop/_DSC1517.jpg" TargetMode="External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ay1_Data/WORK%20ARCHIVE/%20K/KING'S/11143%20KCL%20POWERPOINT%20UPDATE/BUILD/IMAGES/_DSC8361-rs.jpg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Day1_Data/WORK%20ARCHIVE/%20K/KING'S/11143%20KCL%20POWERPOINT%20UPDATE/BUILD/IMAGES/_DSC8361-rs.jpg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file://localhost/Users/mac1/Desktop/KCL_box_red_485_rgb.png" TargetMode="Externa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K Cover slide">
    <p:bg>
      <p:bgPr>
        <a:solidFill>
          <a:srgbClr val="D808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CL-LOGO-INTERNATIONAL.png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18" y="1397958"/>
            <a:ext cx="5860563" cy="406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81147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teal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5464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sea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6124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text and bullets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lnSpc>
                <a:spcPct val="120000"/>
              </a:lnSpc>
              <a:spcBef>
                <a:spcPts val="0"/>
              </a:spcBef>
              <a:buNone/>
              <a:defRPr sz="2000">
                <a:latin typeface="Georgia"/>
                <a:cs typeface="Georgia"/>
              </a:defRPr>
            </a:lvl2pPr>
            <a:lvl3pPr marL="26987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3pPr>
            <a:lvl4pPr marL="53975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4pPr>
            <a:lvl5pPr marL="80962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46D46D31-4F81-C84C-9C9E-CC304FB2B6EB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4000" y="6498000"/>
            <a:ext cx="720000" cy="360000"/>
          </a:xfrm>
        </p:spPr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rgbClr val="C2B6A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31048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bullets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26987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1pPr>
            <a:lvl2pPr marL="53975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2pPr>
            <a:lvl3pPr marL="809625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3pPr>
            <a:lvl4pPr marL="1079500" indent="-269875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4pPr>
            <a:lvl5pPr marL="1341438" indent="-261938">
              <a:lnSpc>
                <a:spcPct val="120000"/>
              </a:lnSpc>
              <a:spcBef>
                <a:spcPts val="0"/>
              </a:spcBef>
              <a:defRPr sz="2000">
                <a:latin typeface="Georgia"/>
                <a:cs typeface="Georgi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46D46D31-4F81-C84C-9C9E-CC304FB2B6EB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64000" y="6498000"/>
            <a:ext cx="720000" cy="360000"/>
          </a:xfrm>
        </p:spPr>
        <p:txBody>
          <a:bodyPr/>
          <a:lstStyle>
            <a:lvl1pPr>
              <a:defRPr sz="1000">
                <a:latin typeface="Georgia"/>
                <a:cs typeface="Georgia"/>
              </a:defRPr>
            </a:lvl1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127089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- text and bullets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04128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 - bullets only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389756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1  with caption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00" y="1088720"/>
            <a:ext cx="8424000" cy="468055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5949280"/>
            <a:ext cx="8424000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15919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 6 with caption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00" y="1088720"/>
            <a:ext cx="2700021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5949280"/>
            <a:ext cx="8424000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360000" y="3519000"/>
            <a:ext cx="2700021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4"/>
          </p:nvPr>
        </p:nvSpPr>
        <p:spPr>
          <a:xfrm>
            <a:off x="6083978" y="1088720"/>
            <a:ext cx="2702304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idx="15"/>
          </p:nvPr>
        </p:nvSpPr>
        <p:spPr>
          <a:xfrm>
            <a:off x="6083978" y="3519000"/>
            <a:ext cx="2702304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idx="16"/>
          </p:nvPr>
        </p:nvSpPr>
        <p:spPr>
          <a:xfrm>
            <a:off x="3221989" y="1088720"/>
            <a:ext cx="2702304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idx="17"/>
          </p:nvPr>
        </p:nvSpPr>
        <p:spPr>
          <a:xfrm>
            <a:off x="3221989" y="3519000"/>
            <a:ext cx="2702304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021888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x 4 with caption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00" y="1088720"/>
            <a:ext cx="4122000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0000" y="5949280"/>
            <a:ext cx="8424000" cy="5487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idx="13"/>
          </p:nvPr>
        </p:nvSpPr>
        <p:spPr>
          <a:xfrm>
            <a:off x="360000" y="3519000"/>
            <a:ext cx="4122000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idx="14"/>
          </p:nvPr>
        </p:nvSpPr>
        <p:spPr>
          <a:xfrm>
            <a:off x="4662000" y="1088720"/>
            <a:ext cx="4124282" cy="22502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idx="15"/>
          </p:nvPr>
        </p:nvSpPr>
        <p:spPr>
          <a:xfrm>
            <a:off x="4662000" y="3519000"/>
            <a:ext cx="4124282" cy="2254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790502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bullets and image - alt 1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54925" y="1089025"/>
            <a:ext cx="4029075" cy="4860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573607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bottom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r="9016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346075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2708276"/>
            <a:ext cx="8424000" cy="2709726"/>
          </a:xfrm>
        </p:spPr>
        <p:txBody>
          <a:bodyPr anchor="b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7434000" y="0"/>
            <a:ext cx="1710000" cy="1303021"/>
            <a:chOff x="7949775" y="1"/>
            <a:chExt cx="1194225" cy="910000"/>
          </a:xfrm>
        </p:grpSpPr>
        <p:sp>
          <p:nvSpPr>
            <p:cNvPr id="7" name="Rectangle 6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KCL-LOGO-UK-1.png"/>
            <p:cNvPicPr>
              <a:picLocks noChangeAspect="1"/>
            </p:cNvPicPr>
            <p:nvPr userDrawn="1"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258"/>
              <a:ext cx="1194225" cy="909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9093786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bullets and image - alt 2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60000" y="1089025"/>
            <a:ext cx="4029075" cy="4860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44910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- text/bullets and image - alt 1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0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751750" y="1089025"/>
            <a:ext cx="4032250" cy="4860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21199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s - text/bullets and image - alt 2">
    <p:bg>
      <p:bgPr>
        <a:solidFill>
          <a:schemeClr val="bg2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52000" y="1088721"/>
            <a:ext cx="4032000" cy="486056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A2D50"/>
                </a:solidFill>
                <a:latin typeface="Impact"/>
                <a:cs typeface="Impact"/>
              </a:defRPr>
            </a:lvl1pPr>
            <a:lvl2pPr marL="0" indent="0">
              <a:buNone/>
              <a:defRPr sz="2000"/>
            </a:lvl2pPr>
            <a:lvl3pPr marL="269875" indent="-269875">
              <a:defRPr sz="2000"/>
            </a:lvl3pPr>
            <a:lvl4pPr marL="539750" indent="-269875">
              <a:defRPr sz="2000"/>
            </a:lvl4pPr>
            <a:lvl5pPr marL="809625" indent="-269875"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6D31-4F81-C84C-9C9E-CC304FB2B6EB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4D54F-FA85-F344-8424-FB00D2AE8D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60000" y="1088356"/>
            <a:ext cx="4032250" cy="4860925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60000" y="909220"/>
            <a:ext cx="8424000" cy="0"/>
          </a:xfrm>
          <a:prstGeom prst="line">
            <a:avLst/>
          </a:prstGeom>
          <a:ln w="12700">
            <a:solidFill>
              <a:schemeClr val="bg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814121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000" y="3420000"/>
            <a:ext cx="8424000" cy="2520000"/>
          </a:xfrm>
        </p:spPr>
        <p:txBody>
          <a:bodyPr anchor="b" anchorCtr="0">
            <a:normAutofit/>
          </a:bodyPr>
          <a:lstStyle>
            <a:lvl1pPr>
              <a:defRPr sz="1600" b="0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0000" y="6120000"/>
            <a:ext cx="8424000" cy="35840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200"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7434000" y="0"/>
            <a:ext cx="1710000" cy="1303021"/>
            <a:chOff x="7949775" y="1"/>
            <a:chExt cx="1194225" cy="910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KCL-LOGO-UK-1.png"/>
            <p:cNvPicPr>
              <a:picLocks noChangeAspect="1"/>
            </p:cNvPicPr>
            <p:nvPr userDrawn="1"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258"/>
              <a:ext cx="1194225" cy="909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26901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3/11/24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801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64D4D-04A7-8646-84BD-F380401B7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7BACB-2955-F649-A865-4D9C90F91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352242-E4F6-6E47-B667-79C3E5DEA9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C88A8E-D5F6-5341-9759-036655489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0731-43B3-C54C-ACD8-6D873AEC244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11/03/2024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3E954-DE1F-FD4E-80EA-D2D14BCD9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695388-0814-8E42-A55A-6634E490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3DCA6-93E7-9C4F-BA4F-F72EAEA4712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86BA6E5B-3BF3-794E-A209-E249F71688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62275" y="1173290"/>
            <a:ext cx="3219450" cy="269875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40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joint - a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-6022" r="9016" b="18999"/>
          <a:stretch>
            <a:fillRect/>
          </a:stretch>
        </p:blipFill>
        <p:spPr>
          <a:xfrm>
            <a:off x="-1" y="-413131"/>
            <a:ext cx="9144000" cy="596810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80000"/>
            <a:ext cx="8424000" cy="1080000"/>
          </a:xfrm>
        </p:spPr>
        <p:txBody>
          <a:bodyPr anchor="t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1440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60363" y="5726295"/>
            <a:ext cx="6739466" cy="95170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2" name="KCL-LOGO-UK-1.pn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00" y="5555715"/>
            <a:ext cx="171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6514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_DSC1517.jpg" descr="/Users/mac1/Desktop/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9" t="488" r="1" b="790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346075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108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7434000" y="0"/>
            <a:ext cx="1710000" cy="1303021"/>
            <a:chOff x="7949775" y="1"/>
            <a:chExt cx="1194225" cy="91000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KCL-LOGO-UK-1.png"/>
            <p:cNvPicPr>
              <a:picLocks noChangeAspect="1"/>
            </p:cNvPicPr>
            <p:nvPr userDrawn="1"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258"/>
              <a:ext cx="1194225" cy="909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780139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joint - a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_DSC1517.jpg" descr="/Users/mac1/Desktop/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9" t="487" r="1" b="25310"/>
          <a:stretch>
            <a:fillRect/>
          </a:stretch>
        </p:blipFill>
        <p:spPr>
          <a:xfrm>
            <a:off x="0" y="0"/>
            <a:ext cx="9144000" cy="555497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80001"/>
            <a:ext cx="8424000" cy="1080000"/>
          </a:xfrm>
        </p:spPr>
        <p:txBody>
          <a:bodyPr anchor="t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1440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60362" y="5726295"/>
            <a:ext cx="6754319" cy="951707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KCL-LOGO-UK-1.pn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00" y="5555715"/>
            <a:ext cx="171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55171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r="4990" b="597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346075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0000"/>
                </a:schemeClr>
              </a:gs>
              <a:gs pos="100000">
                <a:srgbClr val="FFFFFF">
                  <a:alpha val="0"/>
                </a:srgbClr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108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7434000" y="0"/>
            <a:ext cx="1710000" cy="1303021"/>
            <a:chOff x="7949775" y="1"/>
            <a:chExt cx="1194225" cy="91000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7949775" y="1"/>
              <a:ext cx="1194225" cy="91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KCL-LOGO-UK-1.png"/>
            <p:cNvPicPr>
              <a:picLocks noChangeAspect="1"/>
            </p:cNvPicPr>
            <p:nvPr userDrawn="1"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9775" y="258"/>
              <a:ext cx="1194225" cy="909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332634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joint - al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_DSC1517.jpg"/>
          <p:cNvPicPr>
            <a:picLocks noChangeAspect="1"/>
          </p:cNvPicPr>
          <p:nvPr userDrawn="1"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5" r="4990" b="23836"/>
          <a:stretch>
            <a:fillRect/>
          </a:stretch>
        </p:blipFill>
        <p:spPr>
          <a:xfrm>
            <a:off x="0" y="0"/>
            <a:ext cx="9144000" cy="5554979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0"/>
            <a:ext cx="9144000" cy="33972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50000"/>
                </a:schemeClr>
              </a:gs>
              <a:gs pos="100000">
                <a:srgbClr val="FFFFFF">
                  <a:alpha val="0"/>
                </a:srgb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180001"/>
            <a:ext cx="8424000" cy="1080000"/>
          </a:xfrm>
        </p:spPr>
        <p:txBody>
          <a:bodyPr anchor="b" anchorCtr="0"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1440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60363" y="5733722"/>
            <a:ext cx="6746892" cy="94428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10" name="KCL-LOGO-UK-1.png"/>
          <p:cNvPicPr>
            <a:picLocks noChangeAspect="1"/>
          </p:cNvPicPr>
          <p:nvPr userDrawn="1"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000" y="5555715"/>
            <a:ext cx="1710000" cy="130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9703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oran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10800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81830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- lime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0000" y="4689280"/>
            <a:ext cx="8424000" cy="728721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0000" y="5598000"/>
            <a:ext cx="8424000" cy="891700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09198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8424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089220"/>
            <a:ext cx="8424000" cy="48564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000" y="6498000"/>
            <a:ext cx="720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fld id="{46D46D31-4F81-C84C-9C9E-CC304FB2B6EB}" type="datetimeFigureOut">
              <a:rPr lang="en-US" smtClean="0"/>
              <a:pPr/>
              <a:t>3/11/24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0000" y="6498000"/>
            <a:ext cx="6984000" cy="36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4000" y="6498000"/>
            <a:ext cx="720000" cy="360000"/>
          </a:xfrm>
          <a:prstGeom prst="rect">
            <a:avLst/>
          </a:prstGeom>
        </p:spPr>
        <p:txBody>
          <a:bodyPr vert="horz" lIns="91440" tIns="0" rIns="0" bIns="0" rtlCol="0" anchor="t" anchorCtr="0"/>
          <a:lstStyle>
            <a:lvl1pPr algn="r">
              <a:defRPr sz="100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fld id="{8A04D54F-FA85-F344-8424-FB00D2AE8D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33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707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8" r:id="rId23"/>
    <p:sldLayoutId id="2147483709" r:id="rId24"/>
    <p:sldLayoutId id="2147483710" r:id="rId25"/>
  </p:sldLayoutIdLst>
  <p:transition>
    <p:fade/>
  </p:transition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0A2D50"/>
          </a:solidFill>
          <a:latin typeface="Impact"/>
          <a:ea typeface="+mj-ea"/>
          <a:cs typeface="Impact"/>
        </a:defRPr>
      </a:lvl1pPr>
    </p:titleStyle>
    <p:bodyStyle>
      <a:lvl1pPr marL="269875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1pPr>
      <a:lvl2pPr marL="539750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2pPr>
      <a:lvl3pPr marL="809625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3pPr>
      <a:lvl4pPr marL="1079500" indent="-269875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4pPr>
      <a:lvl5pPr marL="1341438" indent="-261938" algn="l" defTabSz="457200" rtl="0" eaLnBrk="1" latinLnBrk="0" hangingPunct="1">
        <a:lnSpc>
          <a:spcPct val="120000"/>
        </a:lnSpc>
        <a:spcBef>
          <a:spcPts val="0"/>
        </a:spcBef>
        <a:buClr>
          <a:srgbClr val="0A2D50"/>
        </a:buClr>
        <a:buFont typeface="Arial"/>
        <a:buChar char="•"/>
        <a:defRPr sz="20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18" Type="http://schemas.openxmlformats.org/officeDocument/2006/relationships/image" Target="../media/image5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" Type="http://schemas.openxmlformats.org/officeDocument/2006/relationships/image" Target="../media/image35.png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https://www.ons.gov.uk/peoplepopulationandcommunity/personalandhouseholdfinances/incomeandwealth/bulletins/householdincomeinequalityfinancial/financialyearending2022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5828" y="4799830"/>
            <a:ext cx="8424000" cy="728721"/>
          </a:xfrm>
          <a:solidFill>
            <a:srgbClr val="06223E"/>
          </a:solidFill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Health Systems Strengthening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55828" y="5492640"/>
            <a:ext cx="8424000" cy="1080000"/>
          </a:xfrm>
          <a:solidFill>
            <a:srgbClr val="06223E"/>
          </a:solidFill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Applied Research for Child Health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Ingrid Wolfe</a:t>
            </a: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March 2024</a:t>
            </a:r>
          </a:p>
        </p:txBody>
      </p:sp>
    </p:spTree>
    <p:extLst>
      <p:ext uri="{BB962C8B-B14F-4D97-AF65-F5344CB8AC3E}">
        <p14:creationId xmlns:p14="http://schemas.microsoft.com/office/powerpoint/2010/main" val="188379694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87EC1-7796-BB7F-0751-F2687BD02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CHILDS applied research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A2BD8-35F6-5D34-2988-53E2E17F2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900000"/>
            <a:ext cx="8424000" cy="5958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Health system strengthening as an opportunity </a:t>
            </a:r>
          </a:p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 improving outcomes,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at scale.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0973565-2C03-5F79-FA25-81D9B92C95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0" t="1" b="1221"/>
          <a:stretch/>
        </p:blipFill>
        <p:spPr>
          <a:xfrm rot="16200000">
            <a:off x="1831439" y="398010"/>
            <a:ext cx="5109263" cy="755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0907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43C8466D-09B6-2D9E-3D20-31D371A06166}"/>
              </a:ext>
            </a:extLst>
          </p:cNvPr>
          <p:cNvGrpSpPr/>
          <p:nvPr/>
        </p:nvGrpSpPr>
        <p:grpSpPr>
          <a:xfrm>
            <a:off x="360000" y="1327646"/>
            <a:ext cx="8640188" cy="4878082"/>
            <a:chOff x="360000" y="1327646"/>
            <a:chExt cx="8640188" cy="48780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8231532-C043-374D-619F-8414B37D1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0000" y="1327646"/>
              <a:ext cx="8640188" cy="4878082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0B30721-F18F-43C7-1C63-C05C9F671DC4}"/>
                </a:ext>
              </a:extLst>
            </p:cNvPr>
            <p:cNvSpPr/>
            <p:nvPr/>
          </p:nvSpPr>
          <p:spPr>
            <a:xfrm>
              <a:off x="1962615" y="4092498"/>
              <a:ext cx="992458" cy="12712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F4E0B4E-3D20-A579-CEAF-06A4B78B5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CYPHP: the Children and Young People’s Health Partnership </a:t>
            </a:r>
          </a:p>
        </p:txBody>
      </p:sp>
    </p:spTree>
    <p:extLst>
      <p:ext uri="{BB962C8B-B14F-4D97-AF65-F5344CB8AC3E}">
        <p14:creationId xmlns:p14="http://schemas.microsoft.com/office/powerpoint/2010/main" val="275290542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6833E-AAC3-B95D-61A3-D4DA12C0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platform for local child health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3DEE8A-B02C-7A4D-98B3-857E95E05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177"/>
          <a:stretch/>
        </p:blipFill>
        <p:spPr>
          <a:xfrm>
            <a:off x="118400" y="1273435"/>
            <a:ext cx="8907199" cy="3766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4D285B-14A3-3BB0-08D7-1A17FD8EC283}"/>
              </a:ext>
            </a:extLst>
          </p:cNvPr>
          <p:cNvSpPr txBox="1"/>
          <p:nvPr/>
        </p:nvSpPr>
        <p:spPr>
          <a:xfrm>
            <a:off x="90697" y="5334752"/>
            <a:ext cx="508346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1F497E"/>
              </a:buClr>
              <a:buSzPct val="100000"/>
              <a:buNone/>
            </a:pPr>
            <a:r>
              <a:rPr lang="en-GB" sz="2000" b="1" dirty="0">
                <a:solidFill>
                  <a:srgbClr val="1F49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Pragmatic cluster RCT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100000"/>
              <a:buNone/>
            </a:pPr>
            <a:r>
              <a:rPr lang="en-GB" sz="1400" b="1" dirty="0">
                <a:solidFill>
                  <a:srgbClr val="1F49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Purpose: to build the evidence base </a:t>
            </a:r>
          </a:p>
          <a:p>
            <a:pPr>
              <a:spcBef>
                <a:spcPts val="600"/>
              </a:spcBef>
              <a:buClr>
                <a:srgbClr val="000000"/>
              </a:buClr>
              <a:buSzPct val="100000"/>
            </a:pPr>
            <a:r>
              <a:rPr lang="en-GB" sz="1200" b="1" dirty="0">
                <a:solidFill>
                  <a:srgbClr val="1F49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Design: </a:t>
            </a:r>
            <a:r>
              <a:rPr lang="en-GB" sz="1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cRCT</a:t>
            </a:r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n=97,970 (&lt;16y), </a:t>
            </a:r>
          </a:p>
          <a:p>
            <a:pPr>
              <a:spcBef>
                <a:spcPts val="600"/>
              </a:spcBef>
              <a:buClr>
                <a:srgbClr val="000000"/>
              </a:buClr>
              <a:buSzPct val="100000"/>
            </a:pP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GP practices, 2 hospitals, 2 London boroughs, 2018-2021</a:t>
            </a:r>
            <a:endParaRPr lang="en-GB" sz="1200" b="1" dirty="0">
              <a:solidFill>
                <a:srgbClr val="1F497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8F2258-F067-4B0C-77E7-4999952A6D6D}"/>
              </a:ext>
            </a:extLst>
          </p:cNvPr>
          <p:cNvSpPr txBox="1"/>
          <p:nvPr/>
        </p:nvSpPr>
        <p:spPr>
          <a:xfrm>
            <a:off x="5409831" y="5334752"/>
            <a:ext cx="373416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1F497E"/>
              </a:buClr>
              <a:buSzPct val="100000"/>
              <a:buNone/>
            </a:pPr>
            <a:r>
              <a:rPr lang="en-GB" sz="2000" b="1" dirty="0">
                <a:solidFill>
                  <a:srgbClr val="1F49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Service Evaluation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100000"/>
              <a:buNone/>
            </a:pPr>
            <a:r>
              <a:rPr lang="en-GB" sz="1400" b="1" dirty="0">
                <a:solidFill>
                  <a:srgbClr val="1F49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  <a:sym typeface="Calibri"/>
              </a:rPr>
              <a:t>Purpose: impact reporting and continuous improvement</a:t>
            </a:r>
            <a:endParaRPr lang="en-GB" b="1" dirty="0">
              <a:solidFill>
                <a:srgbClr val="1F497E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Calibri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Clr>
                <a:srgbClr val="000000"/>
              </a:buClr>
              <a:buSzPct val="100000"/>
              <a:buNone/>
            </a:pPr>
            <a:r>
              <a:rPr lang="en-GB" sz="1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Design: </a:t>
            </a:r>
            <a:r>
              <a:rPr lang="en-GB" sz="1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Calibri"/>
              </a:rPr>
              <a:t>before-after, quasi-experimental</a:t>
            </a:r>
            <a:endParaRPr lang="en-GB" sz="1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641537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omputer&#10;&#10;Description automatically generated">
            <a:extLst>
              <a:ext uri="{FF2B5EF4-FFF2-40B4-BE49-F238E27FC236}">
                <a16:creationId xmlns:a16="http://schemas.microsoft.com/office/drawing/2014/main" id="{2D5E294E-95FE-A8A7-7186-B3818820D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130" y="819743"/>
            <a:ext cx="3925229" cy="15790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E3DDD9-59C8-C1A6-347D-96E64663A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Cluster RCT and nested studies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314F25-D0F0-E760-E522-889AC8C5B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24" y="2223475"/>
            <a:ext cx="4378480" cy="411966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100" b="1" dirty="0">
                <a:latin typeface="Arial" panose="020B0604020202020204" pitchFamily="34" charset="0"/>
                <a:cs typeface="Arial" panose="020B0604020202020204" pitchFamily="34" charset="0"/>
              </a:rPr>
              <a:t>RCT: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97,970 children in 70 practices, randomized to 11 intervention, 12 enhanced usual care clusters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1ry outcomes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Non-elective admissions: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no effect at population level.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IRR 1.00 (95%CI=0.91 to 1.10)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Paediatric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quality of life at 6/12: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no effect among children with tracer conditions</a:t>
            </a:r>
          </a:p>
          <a:p>
            <a:pPr lvl="1"/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Adjusted mean difference= -0.33 (95%CI=-0.122 to 0.055)</a:t>
            </a:r>
          </a:p>
          <a:p>
            <a:pPr marL="0" indent="0">
              <a:buNone/>
            </a:pPr>
            <a:endParaRPr lang="en-US" sz="16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650" b="1" dirty="0">
                <a:latin typeface="Arial" panose="020B0604020202020204" pitchFamily="34" charset="0"/>
                <a:cs typeface="Arial" panose="020B0604020202020204" pitchFamily="34" charset="0"/>
              </a:rPr>
              <a:t>2ry outcomes:</a:t>
            </a:r>
          </a:p>
          <a:p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Eczema symptoms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at 6/12=significantly increased adjusted mean difference=-1.37 (95%CI=-2.630 to -0.122)</a:t>
            </a:r>
          </a:p>
          <a:p>
            <a:pPr marL="0" indent="0">
              <a:buNone/>
            </a:pPr>
            <a:endParaRPr lang="en-US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75" dirty="0">
                <a:latin typeface="Arial" panose="020B0604020202020204" pitchFamily="34" charset="0"/>
                <a:cs typeface="Arial" panose="020B0604020202020204" pitchFamily="34" charset="0"/>
              </a:rPr>
              <a:t>Quality of asthma care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significantly improved</a:t>
            </a:r>
          </a:p>
          <a:p>
            <a:r>
              <a:rPr lang="en-GB" sz="13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Spacer prescription OR 1.53; 95% CI 1.03 - 2.25</a:t>
            </a:r>
          </a:p>
          <a:p>
            <a:r>
              <a:rPr lang="en-GB" sz="135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Asthma action plan OR 3.67; 95% CI 2.44 - 5.51</a:t>
            </a:r>
          </a:p>
          <a:p>
            <a:r>
              <a:rPr lang="en-GB" sz="1350" dirty="0">
                <a:latin typeface="Arial" panose="020B0604020202020204" pitchFamily="34" charset="0"/>
                <a:cs typeface="Arial" panose="020B0604020202020204" pitchFamily="34" charset="0"/>
              </a:rPr>
              <a:t>Asthma control test OR 3.03; 95%CI 1.91-4.81)</a:t>
            </a: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363E20C-66D1-9229-C77B-3E49E470E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07763" y="2261688"/>
            <a:ext cx="4378480" cy="2323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Baseline assessment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56% of children with a LTC had unmet need for physical healthcare (n=7779)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78% had unmet bio/psycho/social needs (n=5554)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85% increased risk clinically important mental health needs among children with uncontrolled asthma</a:t>
            </a:r>
            <a:endParaRPr lang="en-US" sz="1225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025" indent="0">
              <a:buNone/>
            </a:pPr>
            <a:r>
              <a:rPr lang="en-US" sz="1225" b="1" i="1" dirty="0">
                <a:latin typeface="Arial" panose="020B0604020202020204" pitchFamily="34" charset="0"/>
                <a:cs typeface="Arial" panose="020B0604020202020204" pitchFamily="34" charset="0"/>
              </a:rPr>
              <a:t>Identifying and delivering care for children with unmet needs is an important part of the potential for this model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9BA692-E9F3-F880-FDE4-8084C46B9F7D}"/>
              </a:ext>
            </a:extLst>
          </p:cNvPr>
          <p:cNvGrpSpPr/>
          <p:nvPr/>
        </p:nvGrpSpPr>
        <p:grpSpPr>
          <a:xfrm>
            <a:off x="4633749" y="4715967"/>
            <a:ext cx="4771877" cy="1323439"/>
            <a:chOff x="4633749" y="4715967"/>
            <a:chExt cx="4771877" cy="132343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E9E7EA-F821-2C15-15F7-AF480CC18264}"/>
                </a:ext>
              </a:extLst>
            </p:cNvPr>
            <p:cNvSpPr txBox="1"/>
            <p:nvPr/>
          </p:nvSpPr>
          <p:spPr>
            <a:xfrm>
              <a:off x="7451376" y="5427405"/>
              <a:ext cx="19542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/>
                <a:t>Satherley</a:t>
              </a:r>
              <a:r>
                <a:rPr lang="en-US" sz="900" dirty="0"/>
                <a:t> et al., under review</a:t>
              </a:r>
            </a:p>
            <a:p>
              <a:r>
                <a:rPr lang="en-US" sz="900" dirty="0"/>
                <a:t>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9D4206-9D5C-C318-A1A1-AB0F7A138740}"/>
                </a:ext>
              </a:extLst>
            </p:cNvPr>
            <p:cNvSpPr txBox="1"/>
            <p:nvPr/>
          </p:nvSpPr>
          <p:spPr>
            <a:xfrm>
              <a:off x="4633749" y="4715967"/>
              <a:ext cx="436932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Process evaluation: </a:t>
              </a:r>
            </a:p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26%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coverage of local child health clinics and </a:t>
              </a:r>
            </a:p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3%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coverage for targeted early intervention </a:t>
              </a:r>
              <a:endParaRPr lang="en-US" sz="14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sz="1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12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likely too early for measuring impact</a:t>
              </a:r>
            </a:p>
            <a:p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607BCA-713D-81B6-5474-185C49072D0E}"/>
              </a:ext>
            </a:extLst>
          </p:cNvPr>
          <p:cNvGrpSpPr/>
          <p:nvPr/>
        </p:nvGrpSpPr>
        <p:grpSpPr>
          <a:xfrm>
            <a:off x="4637791" y="5920834"/>
            <a:ext cx="4618605" cy="954107"/>
            <a:chOff x="4637791" y="5920834"/>
            <a:chExt cx="4618605" cy="95410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E483320-E326-12B4-23D9-E56FF35611F9}"/>
                </a:ext>
              </a:extLst>
            </p:cNvPr>
            <p:cNvSpPr txBox="1"/>
            <p:nvPr/>
          </p:nvSpPr>
          <p:spPr>
            <a:xfrm>
              <a:off x="6177777" y="6639400"/>
              <a:ext cx="2966223" cy="233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/>
                <a:t>Soley-bori</a:t>
              </a:r>
              <a:r>
                <a:rPr lang="en-US" sz="900" dirty="0"/>
                <a:t> et al, Lancet Regional Health pending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C9EBED2-E883-D813-28AB-5C29A915AD59}"/>
                </a:ext>
              </a:extLst>
            </p:cNvPr>
            <p:cNvSpPr txBox="1"/>
            <p:nvPr/>
          </p:nvSpPr>
          <p:spPr>
            <a:xfrm>
              <a:off x="4637791" y="5920834"/>
              <a:ext cx="461860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Health economics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Not cost effective at 6/12 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(NHS/PSS perspectives)</a:t>
              </a:r>
            </a:p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Trends towards cost-effectiveness at longer time points</a:t>
              </a:r>
            </a:p>
            <a:p>
              <a:endParaRPr lang="en-US" sz="1400" dirty="0"/>
            </a:p>
          </p:txBody>
        </p:sp>
      </p:grpSp>
      <p:pic>
        <p:nvPicPr>
          <p:cNvPr id="14" name="Picture 13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DE41DFCE-9907-06A1-B199-4EF338703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20" y="900000"/>
            <a:ext cx="3647610" cy="1113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88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CE36C3-5234-E5AA-2EC4-9C57411FB0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18" y="1776468"/>
            <a:ext cx="8172963" cy="38102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21852C-CF42-EF79-E7C9-3C4DD9166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80000"/>
            <a:ext cx="8424000" cy="7200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Service evaluation: embedding continues</a:t>
            </a:r>
            <a:endParaRPr 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6968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Oval 181">
            <a:extLst>
              <a:ext uri="{FF2B5EF4-FFF2-40B4-BE49-F238E27FC236}">
                <a16:creationId xmlns:a16="http://schemas.microsoft.com/office/drawing/2014/main" id="{167C0CDC-B50D-4942-847E-6D52189468A4}"/>
              </a:ext>
            </a:extLst>
          </p:cNvPr>
          <p:cNvSpPr>
            <a:spLocks noChangeAspect="1"/>
          </p:cNvSpPr>
          <p:nvPr/>
        </p:nvSpPr>
        <p:spPr>
          <a:xfrm>
            <a:off x="443492" y="1626992"/>
            <a:ext cx="4050621" cy="405062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9" name="Partial Circle 178">
            <a:extLst>
              <a:ext uri="{FF2B5EF4-FFF2-40B4-BE49-F238E27FC236}">
                <a16:creationId xmlns:a16="http://schemas.microsoft.com/office/drawing/2014/main" id="{3B787D06-8186-4692-AADD-3CB1123F780D}"/>
              </a:ext>
            </a:extLst>
          </p:cNvPr>
          <p:cNvSpPr/>
          <p:nvPr/>
        </p:nvSpPr>
        <p:spPr>
          <a:xfrm rot="15425515">
            <a:off x="652372" y="1847546"/>
            <a:ext cx="3618000" cy="3618000"/>
          </a:xfrm>
          <a:prstGeom prst="pie">
            <a:avLst>
              <a:gd name="adj1" fmla="val 13117141"/>
              <a:gd name="adj2" fmla="val 16199999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3" name="Partial Circle 172">
            <a:extLst>
              <a:ext uri="{FF2B5EF4-FFF2-40B4-BE49-F238E27FC236}">
                <a16:creationId xmlns:a16="http://schemas.microsoft.com/office/drawing/2014/main" id="{2C88E48E-DEC2-4EB3-A714-37B30846C39E}"/>
              </a:ext>
            </a:extLst>
          </p:cNvPr>
          <p:cNvSpPr/>
          <p:nvPr/>
        </p:nvSpPr>
        <p:spPr>
          <a:xfrm rot="9267608">
            <a:off x="558449" y="1738686"/>
            <a:ext cx="3834000" cy="3834000"/>
          </a:xfrm>
          <a:prstGeom prst="pie">
            <a:avLst>
              <a:gd name="adj1" fmla="val 6902304"/>
              <a:gd name="adj2" fmla="val 1928673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6" name="Partial Circle 175">
            <a:extLst>
              <a:ext uri="{FF2B5EF4-FFF2-40B4-BE49-F238E27FC236}">
                <a16:creationId xmlns:a16="http://schemas.microsoft.com/office/drawing/2014/main" id="{7D6EDE00-F671-4308-8035-D5279481D8A9}"/>
              </a:ext>
            </a:extLst>
          </p:cNvPr>
          <p:cNvSpPr/>
          <p:nvPr/>
        </p:nvSpPr>
        <p:spPr>
          <a:xfrm rot="9267608">
            <a:off x="584849" y="1797819"/>
            <a:ext cx="3726000" cy="3726000"/>
          </a:xfrm>
          <a:prstGeom prst="pie">
            <a:avLst>
              <a:gd name="adj1" fmla="val 13050894"/>
              <a:gd name="adj2" fmla="val 16186101"/>
            </a:avLst>
          </a:prstGeom>
          <a:pattFill prst="dkVert">
            <a:fgClr>
              <a:srgbClr val="0070C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C524D570-A9DE-48C0-99B3-5F2C3266656A}"/>
              </a:ext>
            </a:extLst>
          </p:cNvPr>
          <p:cNvSpPr/>
          <p:nvPr/>
        </p:nvSpPr>
        <p:spPr>
          <a:xfrm>
            <a:off x="4757070" y="3065746"/>
            <a:ext cx="226244" cy="4320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9C3C88CD-45A0-431D-B776-7275CD5E8519}"/>
              </a:ext>
            </a:extLst>
          </p:cNvPr>
          <p:cNvSpPr txBox="1"/>
          <p:nvPr/>
        </p:nvSpPr>
        <p:spPr>
          <a:xfrm>
            <a:off x="5004923" y="3138754"/>
            <a:ext cx="39798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>
                <a:srgbClr val="2683C6"/>
              </a:buClr>
              <a:buFont typeface="Wingdings" panose="05000000000000000000" pitchFamily="2" charset="2"/>
              <a:buChar char="Ø"/>
              <a:defRPr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Early intervention care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B7013F5-073B-4696-B202-0B139C0F069F}"/>
              </a:ext>
            </a:extLst>
          </p:cNvPr>
          <p:cNvGrpSpPr/>
          <p:nvPr/>
        </p:nvGrpSpPr>
        <p:grpSpPr>
          <a:xfrm>
            <a:off x="730393" y="1912910"/>
            <a:ext cx="3517271" cy="3469741"/>
            <a:chOff x="3965418" y="1562285"/>
            <a:chExt cx="4689695" cy="4626321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CCA2989-A6B8-4D30-B35F-2E7AABDA2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886" t="9283" r="21406" b="5357"/>
            <a:stretch/>
          </p:blipFill>
          <p:spPr>
            <a:xfrm>
              <a:off x="3965418" y="1562285"/>
              <a:ext cx="4689695" cy="4626321"/>
            </a:xfrm>
            <a:prstGeom prst="rect">
              <a:avLst/>
            </a:prstGeom>
          </p:spPr>
        </p:pic>
        <p:pic>
          <p:nvPicPr>
            <p:cNvPr id="60" name="Graphic 59" descr="House">
              <a:extLst>
                <a:ext uri="{FF2B5EF4-FFF2-40B4-BE49-F238E27FC236}">
                  <a16:creationId xmlns:a16="http://schemas.microsoft.com/office/drawing/2014/main" id="{5926C6F8-2156-4298-AB2F-4550DCEB5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94642" y="2534429"/>
              <a:ext cx="792000" cy="792000"/>
            </a:xfrm>
            <a:prstGeom prst="rect">
              <a:avLst/>
            </a:prstGeom>
          </p:spPr>
        </p:pic>
        <p:pic>
          <p:nvPicPr>
            <p:cNvPr id="61" name="Graphic 60" descr="Books">
              <a:extLst>
                <a:ext uri="{FF2B5EF4-FFF2-40B4-BE49-F238E27FC236}">
                  <a16:creationId xmlns:a16="http://schemas.microsoft.com/office/drawing/2014/main" id="{9AD5B982-C8B6-465C-9B5A-E143DF3D7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31050" y="4206348"/>
              <a:ext cx="792000" cy="792000"/>
            </a:xfrm>
            <a:prstGeom prst="rect">
              <a:avLst/>
            </a:prstGeom>
          </p:spPr>
        </p:pic>
        <p:pic>
          <p:nvPicPr>
            <p:cNvPr id="62" name="Graphic 61" descr="Piggy Bank">
              <a:extLst>
                <a:ext uri="{FF2B5EF4-FFF2-40B4-BE49-F238E27FC236}">
                  <a16:creationId xmlns:a16="http://schemas.microsoft.com/office/drawing/2014/main" id="{A82AAD3C-D1EB-478B-9689-5FC3E493C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48240" y="2593013"/>
              <a:ext cx="792000" cy="792000"/>
            </a:xfrm>
            <a:prstGeom prst="rect">
              <a:avLst/>
            </a:prstGeom>
          </p:spPr>
        </p:pic>
        <p:pic>
          <p:nvPicPr>
            <p:cNvPr id="63" name="Graphic 62" descr="Thought bubble">
              <a:extLst>
                <a:ext uri="{FF2B5EF4-FFF2-40B4-BE49-F238E27FC236}">
                  <a16:creationId xmlns:a16="http://schemas.microsoft.com/office/drawing/2014/main" id="{B87AD45D-D538-49E7-A14A-F93A5A9A9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75020" y="3279866"/>
              <a:ext cx="792000" cy="792000"/>
            </a:xfrm>
            <a:prstGeom prst="rect">
              <a:avLst/>
            </a:prstGeom>
          </p:spPr>
        </p:pic>
        <p:pic>
          <p:nvPicPr>
            <p:cNvPr id="64" name="Graphic 63" descr="Heart with pulse">
              <a:extLst>
                <a:ext uri="{FF2B5EF4-FFF2-40B4-BE49-F238E27FC236}">
                  <a16:creationId xmlns:a16="http://schemas.microsoft.com/office/drawing/2014/main" id="{1BF739A8-EA32-48CC-B730-E3B8E278A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52427" y="4258211"/>
              <a:ext cx="792000" cy="792000"/>
            </a:xfrm>
            <a:prstGeom prst="rect">
              <a:avLst/>
            </a:prstGeom>
          </p:spPr>
        </p:pic>
        <p:pic>
          <p:nvPicPr>
            <p:cNvPr id="65" name="Graphic 64" descr="New Wheelchair">
              <a:extLst>
                <a:ext uri="{FF2B5EF4-FFF2-40B4-BE49-F238E27FC236}">
                  <a16:creationId xmlns:a16="http://schemas.microsoft.com/office/drawing/2014/main" id="{94AB83C8-7E51-4C0B-8156-4211F8188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855541" y="3307818"/>
              <a:ext cx="792000" cy="792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E68D128-0CC1-4FA1-B3BE-9DB0E82AF5B1}"/>
                </a:ext>
              </a:extLst>
            </p:cNvPr>
            <p:cNvSpPr txBox="1"/>
            <p:nvPr/>
          </p:nvSpPr>
          <p:spPr>
            <a:xfrm>
              <a:off x="3992577" y="3385001"/>
              <a:ext cx="127086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Equipment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5BFAE050-C250-45CD-B582-4A9E9840F12F}"/>
                </a:ext>
              </a:extLst>
            </p:cNvPr>
            <p:cNvSpPr txBox="1"/>
            <p:nvPr/>
          </p:nvSpPr>
          <p:spPr>
            <a:xfrm>
              <a:off x="6552048" y="2179744"/>
              <a:ext cx="100711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Housing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DA74504-D79E-4A46-A0FB-E5C477EEAABC}"/>
                </a:ext>
              </a:extLst>
            </p:cNvPr>
            <p:cNvSpPr txBox="1"/>
            <p:nvPr/>
          </p:nvSpPr>
          <p:spPr>
            <a:xfrm>
              <a:off x="4401878" y="4790442"/>
              <a:ext cx="96009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School/</a:t>
              </a:r>
            </a:p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nursery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E0C9C4B-9DEE-4534-95FA-C3FC6038F505}"/>
                </a:ext>
              </a:extLst>
            </p:cNvPr>
            <p:cNvSpPr txBox="1"/>
            <p:nvPr/>
          </p:nvSpPr>
          <p:spPr>
            <a:xfrm>
              <a:off x="5924330" y="5477213"/>
              <a:ext cx="79124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Social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654D849-8589-4F5B-865D-5B4AA6B3B44A}"/>
                </a:ext>
              </a:extLst>
            </p:cNvPr>
            <p:cNvSpPr txBox="1"/>
            <p:nvPr/>
          </p:nvSpPr>
          <p:spPr>
            <a:xfrm>
              <a:off x="7225005" y="4780599"/>
              <a:ext cx="99027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Physical</a:t>
              </a:r>
              <a:b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health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E28DAA9-F169-424B-9E8C-64FFC6C9A53A}"/>
                </a:ext>
              </a:extLst>
            </p:cNvPr>
            <p:cNvSpPr txBox="1"/>
            <p:nvPr/>
          </p:nvSpPr>
          <p:spPr>
            <a:xfrm>
              <a:off x="7494165" y="3246501"/>
              <a:ext cx="115253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Mental</a:t>
              </a:r>
              <a:b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wellbeing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81C1BB2-D130-456E-9179-880918902B20}"/>
                </a:ext>
              </a:extLst>
            </p:cNvPr>
            <p:cNvSpPr txBox="1"/>
            <p:nvPr/>
          </p:nvSpPr>
          <p:spPr>
            <a:xfrm>
              <a:off x="5092339" y="2171185"/>
              <a:ext cx="10648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Finances</a:t>
              </a:r>
            </a:p>
          </p:txBody>
        </p:sp>
        <p:pic>
          <p:nvPicPr>
            <p:cNvPr id="73" name="Graphic 72" descr="Coffee">
              <a:extLst>
                <a:ext uri="{FF2B5EF4-FFF2-40B4-BE49-F238E27FC236}">
                  <a16:creationId xmlns:a16="http://schemas.microsoft.com/office/drawing/2014/main" id="{281F08FF-36F6-4C44-88CA-8D771C37FC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963239" y="4499257"/>
              <a:ext cx="792000" cy="792000"/>
            </a:xfrm>
            <a:prstGeom prst="rect">
              <a:avLst/>
            </a:prstGeom>
          </p:spPr>
        </p:pic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2AAAB73D-9D7C-42D0-B38C-D09275435A0A}"/>
                </a:ext>
              </a:extLst>
            </p:cNvPr>
            <p:cNvGrpSpPr/>
            <p:nvPr/>
          </p:nvGrpSpPr>
          <p:grpSpPr>
            <a:xfrm>
              <a:off x="5731990" y="3349543"/>
              <a:ext cx="1080000" cy="1080000"/>
              <a:chOff x="1979628" y="2460396"/>
              <a:chExt cx="1080000" cy="1080000"/>
            </a:xfrm>
          </p:grpSpPr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953B14E7-3E21-4F3F-8AC7-05603A4526D4}"/>
                  </a:ext>
                </a:extLst>
              </p:cNvPr>
              <p:cNvSpPr/>
              <p:nvPr/>
            </p:nvSpPr>
            <p:spPr>
              <a:xfrm>
                <a:off x="1979628" y="2460396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GB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76" name="Graphic 75" descr="Family with two children">
                <a:extLst>
                  <a:ext uri="{FF2B5EF4-FFF2-40B4-BE49-F238E27FC236}">
                    <a16:creationId xmlns:a16="http://schemas.microsoft.com/office/drawing/2014/main" id="{2E4E8D99-8D9B-4FA8-A1E9-0A2FC23A1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062428" y="2543196"/>
                <a:ext cx="914400" cy="914400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241B33-DC46-4830-9405-4B2FF003C8A6}"/>
              </a:ext>
            </a:extLst>
          </p:cNvPr>
          <p:cNvGrpSpPr/>
          <p:nvPr/>
        </p:nvGrpSpPr>
        <p:grpSpPr>
          <a:xfrm>
            <a:off x="730393" y="1912910"/>
            <a:ext cx="3517271" cy="3469741"/>
            <a:chOff x="3965418" y="1562285"/>
            <a:chExt cx="4689695" cy="462632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6CEE6E0-E8AC-4858-899D-2B5FEA68CE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886" t="9283" r="21406" b="5357"/>
            <a:stretch/>
          </p:blipFill>
          <p:spPr>
            <a:xfrm>
              <a:off x="3965418" y="1562285"/>
              <a:ext cx="4689695" cy="4626321"/>
            </a:xfrm>
            <a:prstGeom prst="rect">
              <a:avLst/>
            </a:prstGeom>
          </p:spPr>
        </p:pic>
        <p:pic>
          <p:nvPicPr>
            <p:cNvPr id="26" name="Graphic 25" descr="House">
              <a:extLst>
                <a:ext uri="{FF2B5EF4-FFF2-40B4-BE49-F238E27FC236}">
                  <a16:creationId xmlns:a16="http://schemas.microsoft.com/office/drawing/2014/main" id="{955829CF-BDEF-41E6-8CB6-3E1ABF4B0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94642" y="2534429"/>
              <a:ext cx="792000" cy="792000"/>
            </a:xfrm>
            <a:prstGeom prst="rect">
              <a:avLst/>
            </a:prstGeom>
          </p:spPr>
        </p:pic>
        <p:pic>
          <p:nvPicPr>
            <p:cNvPr id="27" name="Graphic 26" descr="Books">
              <a:extLst>
                <a:ext uri="{FF2B5EF4-FFF2-40B4-BE49-F238E27FC236}">
                  <a16:creationId xmlns:a16="http://schemas.microsoft.com/office/drawing/2014/main" id="{927A8D2E-292B-4D52-B232-40BCDB061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31050" y="4206348"/>
              <a:ext cx="792000" cy="792000"/>
            </a:xfrm>
            <a:prstGeom prst="rect">
              <a:avLst/>
            </a:prstGeom>
          </p:spPr>
        </p:pic>
        <p:pic>
          <p:nvPicPr>
            <p:cNvPr id="28" name="Graphic 27" descr="Piggy Bank">
              <a:extLst>
                <a:ext uri="{FF2B5EF4-FFF2-40B4-BE49-F238E27FC236}">
                  <a16:creationId xmlns:a16="http://schemas.microsoft.com/office/drawing/2014/main" id="{4B6D2CBD-B766-4A4D-B095-5E4A4F24B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48240" y="2593013"/>
              <a:ext cx="792000" cy="792000"/>
            </a:xfrm>
            <a:prstGeom prst="rect">
              <a:avLst/>
            </a:prstGeom>
          </p:spPr>
        </p:pic>
        <p:pic>
          <p:nvPicPr>
            <p:cNvPr id="29" name="Graphic 28" descr="Thought bubble">
              <a:extLst>
                <a:ext uri="{FF2B5EF4-FFF2-40B4-BE49-F238E27FC236}">
                  <a16:creationId xmlns:a16="http://schemas.microsoft.com/office/drawing/2014/main" id="{31A3BB69-3AEE-410B-B612-21BB9EA41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75020" y="3279866"/>
              <a:ext cx="792000" cy="792000"/>
            </a:xfrm>
            <a:prstGeom prst="rect">
              <a:avLst/>
            </a:prstGeom>
          </p:spPr>
        </p:pic>
        <p:pic>
          <p:nvPicPr>
            <p:cNvPr id="30" name="Graphic 29" descr="Heart with pulse">
              <a:extLst>
                <a:ext uri="{FF2B5EF4-FFF2-40B4-BE49-F238E27FC236}">
                  <a16:creationId xmlns:a16="http://schemas.microsoft.com/office/drawing/2014/main" id="{8159D083-3EE2-41BC-A322-417CB532B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52427" y="4258211"/>
              <a:ext cx="792000" cy="792000"/>
            </a:xfrm>
            <a:prstGeom prst="rect">
              <a:avLst/>
            </a:prstGeom>
          </p:spPr>
        </p:pic>
        <p:pic>
          <p:nvPicPr>
            <p:cNvPr id="31" name="Graphic 30" descr="New Wheelchair">
              <a:extLst>
                <a:ext uri="{FF2B5EF4-FFF2-40B4-BE49-F238E27FC236}">
                  <a16:creationId xmlns:a16="http://schemas.microsoft.com/office/drawing/2014/main" id="{4D034500-686F-4A0A-A562-A279E33B5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855541" y="3307818"/>
              <a:ext cx="792000" cy="792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7D29687-D17D-43ED-B47E-FEA2F32C63D4}"/>
                </a:ext>
              </a:extLst>
            </p:cNvPr>
            <p:cNvSpPr txBox="1"/>
            <p:nvPr/>
          </p:nvSpPr>
          <p:spPr>
            <a:xfrm>
              <a:off x="3992577" y="3385001"/>
              <a:ext cx="127086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Equipment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850FEF-3F3C-4FA0-8A7C-B2AF8A261DC2}"/>
                </a:ext>
              </a:extLst>
            </p:cNvPr>
            <p:cNvSpPr txBox="1"/>
            <p:nvPr/>
          </p:nvSpPr>
          <p:spPr>
            <a:xfrm>
              <a:off x="6552048" y="2179744"/>
              <a:ext cx="100711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Housing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A7D9DB-2789-4CA7-9075-1EAFD00E4216}"/>
                </a:ext>
              </a:extLst>
            </p:cNvPr>
            <p:cNvSpPr txBox="1"/>
            <p:nvPr/>
          </p:nvSpPr>
          <p:spPr>
            <a:xfrm>
              <a:off x="4401878" y="4790442"/>
              <a:ext cx="96009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School/</a:t>
              </a:r>
            </a:p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nursery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311BBBB-4269-4EB0-8C07-AF60724CE255}"/>
                </a:ext>
              </a:extLst>
            </p:cNvPr>
            <p:cNvSpPr txBox="1"/>
            <p:nvPr/>
          </p:nvSpPr>
          <p:spPr>
            <a:xfrm>
              <a:off x="5924330" y="5477213"/>
              <a:ext cx="79124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Social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7D71F09-752C-41DB-8746-76E6E48C6F6E}"/>
                </a:ext>
              </a:extLst>
            </p:cNvPr>
            <p:cNvSpPr txBox="1"/>
            <p:nvPr/>
          </p:nvSpPr>
          <p:spPr>
            <a:xfrm>
              <a:off x="7225005" y="4780599"/>
              <a:ext cx="99027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Physical</a:t>
              </a:r>
              <a:b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health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4C138A8-9531-4EFE-AF8B-CB32109B94F3}"/>
                </a:ext>
              </a:extLst>
            </p:cNvPr>
            <p:cNvSpPr txBox="1"/>
            <p:nvPr/>
          </p:nvSpPr>
          <p:spPr>
            <a:xfrm>
              <a:off x="7494165" y="3246501"/>
              <a:ext cx="115253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Mental</a:t>
              </a:r>
              <a:b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wellbeing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BA0DB71-68EE-4C16-B499-46C42DAD1B3C}"/>
                </a:ext>
              </a:extLst>
            </p:cNvPr>
            <p:cNvSpPr txBox="1"/>
            <p:nvPr/>
          </p:nvSpPr>
          <p:spPr>
            <a:xfrm>
              <a:off x="5092339" y="2171185"/>
              <a:ext cx="10648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Finances</a:t>
              </a:r>
            </a:p>
          </p:txBody>
        </p:sp>
        <p:pic>
          <p:nvPicPr>
            <p:cNvPr id="40" name="Graphic 39" descr="Coffee">
              <a:extLst>
                <a:ext uri="{FF2B5EF4-FFF2-40B4-BE49-F238E27FC236}">
                  <a16:creationId xmlns:a16="http://schemas.microsoft.com/office/drawing/2014/main" id="{77ACACF2-1ED1-4929-A418-4580561ED1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963239" y="4499257"/>
              <a:ext cx="792000" cy="792000"/>
            </a:xfrm>
            <a:prstGeom prst="rect">
              <a:avLst/>
            </a:prstGeom>
          </p:spPr>
        </p:pic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EB830965-8783-4653-81CA-DEA259DD3F1A}"/>
                </a:ext>
              </a:extLst>
            </p:cNvPr>
            <p:cNvGrpSpPr/>
            <p:nvPr/>
          </p:nvGrpSpPr>
          <p:grpSpPr>
            <a:xfrm>
              <a:off x="5731990" y="3349543"/>
              <a:ext cx="1080000" cy="1080000"/>
              <a:chOff x="1979628" y="2460396"/>
              <a:chExt cx="1080000" cy="10800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335C01E-8CAE-4E78-9544-FFD2CC49D33E}"/>
                  </a:ext>
                </a:extLst>
              </p:cNvPr>
              <p:cNvSpPr/>
              <p:nvPr/>
            </p:nvSpPr>
            <p:spPr>
              <a:xfrm>
                <a:off x="1979628" y="2460396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GB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3" name="Graphic 42" descr="Family with two children">
                <a:extLst>
                  <a:ext uri="{FF2B5EF4-FFF2-40B4-BE49-F238E27FC236}">
                    <a16:creationId xmlns:a16="http://schemas.microsoft.com/office/drawing/2014/main" id="{48EB7BFB-8B0A-4B01-B7D4-171B952B39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062428" y="2543196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47" name="Partial Circle 46">
            <a:extLst>
              <a:ext uri="{FF2B5EF4-FFF2-40B4-BE49-F238E27FC236}">
                <a16:creationId xmlns:a16="http://schemas.microsoft.com/office/drawing/2014/main" id="{72E088F4-370A-4FB7-AF7F-83FAF5BEA913}"/>
              </a:ext>
            </a:extLst>
          </p:cNvPr>
          <p:cNvSpPr/>
          <p:nvPr/>
        </p:nvSpPr>
        <p:spPr>
          <a:xfrm rot="9267608">
            <a:off x="641089" y="1845489"/>
            <a:ext cx="3618000" cy="3618000"/>
          </a:xfrm>
          <a:prstGeom prst="pie">
            <a:avLst>
              <a:gd name="adj1" fmla="val 13117141"/>
              <a:gd name="adj2" fmla="val 16199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F948B5B-898D-41A8-8E34-E48CFC14AAFE}"/>
              </a:ext>
            </a:extLst>
          </p:cNvPr>
          <p:cNvGrpSpPr/>
          <p:nvPr/>
        </p:nvGrpSpPr>
        <p:grpSpPr>
          <a:xfrm>
            <a:off x="730393" y="1912910"/>
            <a:ext cx="3517271" cy="3469741"/>
            <a:chOff x="3965418" y="1562285"/>
            <a:chExt cx="4689695" cy="4626321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11AF4DC-BB35-4093-B0F6-A656595EA9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886" t="9283" r="21406" b="5357"/>
            <a:stretch/>
          </p:blipFill>
          <p:spPr>
            <a:xfrm>
              <a:off x="3965418" y="1562285"/>
              <a:ext cx="4689695" cy="4626321"/>
            </a:xfrm>
            <a:prstGeom prst="rect">
              <a:avLst/>
            </a:prstGeom>
          </p:spPr>
        </p:pic>
        <p:pic>
          <p:nvPicPr>
            <p:cNvPr id="50" name="Graphic 49" descr="House">
              <a:extLst>
                <a:ext uri="{FF2B5EF4-FFF2-40B4-BE49-F238E27FC236}">
                  <a16:creationId xmlns:a16="http://schemas.microsoft.com/office/drawing/2014/main" id="{2C238DB7-62D8-4A04-9BFF-5C3D78546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94642" y="2534429"/>
              <a:ext cx="792000" cy="792000"/>
            </a:xfrm>
            <a:prstGeom prst="rect">
              <a:avLst/>
            </a:prstGeom>
          </p:spPr>
        </p:pic>
        <p:pic>
          <p:nvPicPr>
            <p:cNvPr id="51" name="Graphic 50" descr="Books">
              <a:extLst>
                <a:ext uri="{FF2B5EF4-FFF2-40B4-BE49-F238E27FC236}">
                  <a16:creationId xmlns:a16="http://schemas.microsoft.com/office/drawing/2014/main" id="{DBE3D082-1EAF-4C79-8D6C-E9DB595901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31050" y="4206348"/>
              <a:ext cx="792000" cy="792000"/>
            </a:xfrm>
            <a:prstGeom prst="rect">
              <a:avLst/>
            </a:prstGeom>
          </p:spPr>
        </p:pic>
        <p:pic>
          <p:nvPicPr>
            <p:cNvPr id="52" name="Graphic 51" descr="Piggy Bank">
              <a:extLst>
                <a:ext uri="{FF2B5EF4-FFF2-40B4-BE49-F238E27FC236}">
                  <a16:creationId xmlns:a16="http://schemas.microsoft.com/office/drawing/2014/main" id="{35FD8C17-95C1-451E-8DE4-A8421BCE7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48240" y="2593013"/>
              <a:ext cx="792000" cy="792000"/>
            </a:xfrm>
            <a:prstGeom prst="rect">
              <a:avLst/>
            </a:prstGeom>
          </p:spPr>
        </p:pic>
        <p:pic>
          <p:nvPicPr>
            <p:cNvPr id="53" name="Graphic 52" descr="Thought bubble">
              <a:extLst>
                <a:ext uri="{FF2B5EF4-FFF2-40B4-BE49-F238E27FC236}">
                  <a16:creationId xmlns:a16="http://schemas.microsoft.com/office/drawing/2014/main" id="{473B8743-FA9E-4F6C-B251-270B4CB96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75020" y="3279866"/>
              <a:ext cx="792000" cy="792000"/>
            </a:xfrm>
            <a:prstGeom prst="rect">
              <a:avLst/>
            </a:prstGeom>
          </p:spPr>
        </p:pic>
        <p:pic>
          <p:nvPicPr>
            <p:cNvPr id="54" name="Graphic 53" descr="Heart with pulse">
              <a:extLst>
                <a:ext uri="{FF2B5EF4-FFF2-40B4-BE49-F238E27FC236}">
                  <a16:creationId xmlns:a16="http://schemas.microsoft.com/office/drawing/2014/main" id="{E918E770-9B4B-4A37-B467-5DC135A83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52427" y="4258211"/>
              <a:ext cx="792000" cy="792000"/>
            </a:xfrm>
            <a:prstGeom prst="rect">
              <a:avLst/>
            </a:prstGeom>
          </p:spPr>
        </p:pic>
        <p:pic>
          <p:nvPicPr>
            <p:cNvPr id="55" name="Graphic 54" descr="New Wheelchair">
              <a:extLst>
                <a:ext uri="{FF2B5EF4-FFF2-40B4-BE49-F238E27FC236}">
                  <a16:creationId xmlns:a16="http://schemas.microsoft.com/office/drawing/2014/main" id="{2A05FCAA-2633-4F66-B6E6-2CE7394D0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855541" y="3307818"/>
              <a:ext cx="792000" cy="79200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D26015D-3271-412D-841B-8A1D0876F259}"/>
                </a:ext>
              </a:extLst>
            </p:cNvPr>
            <p:cNvSpPr txBox="1"/>
            <p:nvPr/>
          </p:nvSpPr>
          <p:spPr>
            <a:xfrm>
              <a:off x="3992577" y="3385001"/>
              <a:ext cx="127086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Equipment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583B5CE-B3CA-4897-A6A0-D9C55A4660A9}"/>
                </a:ext>
              </a:extLst>
            </p:cNvPr>
            <p:cNvSpPr txBox="1"/>
            <p:nvPr/>
          </p:nvSpPr>
          <p:spPr>
            <a:xfrm>
              <a:off x="6552048" y="2179744"/>
              <a:ext cx="100711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Housing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EC6ED60-01DF-46CB-B72C-5831DA66E340}"/>
                </a:ext>
              </a:extLst>
            </p:cNvPr>
            <p:cNvSpPr txBox="1"/>
            <p:nvPr/>
          </p:nvSpPr>
          <p:spPr>
            <a:xfrm>
              <a:off x="4401878" y="4790442"/>
              <a:ext cx="96009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School/</a:t>
              </a:r>
            </a:p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nursery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0A628EF-DCBD-443F-8916-C77463D92AD9}"/>
                </a:ext>
              </a:extLst>
            </p:cNvPr>
            <p:cNvSpPr txBox="1"/>
            <p:nvPr/>
          </p:nvSpPr>
          <p:spPr>
            <a:xfrm>
              <a:off x="5924330" y="5477213"/>
              <a:ext cx="79124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Social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7449DC50-4BBB-4CEE-BD7A-154A26732062}"/>
                </a:ext>
              </a:extLst>
            </p:cNvPr>
            <p:cNvSpPr txBox="1"/>
            <p:nvPr/>
          </p:nvSpPr>
          <p:spPr>
            <a:xfrm>
              <a:off x="7225005" y="4780599"/>
              <a:ext cx="99027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Physical</a:t>
              </a:r>
              <a:b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health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37ED43F-6F49-4262-A456-A5CDE154BAB1}"/>
                </a:ext>
              </a:extLst>
            </p:cNvPr>
            <p:cNvSpPr txBox="1"/>
            <p:nvPr/>
          </p:nvSpPr>
          <p:spPr>
            <a:xfrm>
              <a:off x="7494165" y="3246501"/>
              <a:ext cx="115253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Mental</a:t>
              </a:r>
              <a:b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wellbeing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D306472F-09B9-4A67-8633-C6FEEE9657CA}"/>
                </a:ext>
              </a:extLst>
            </p:cNvPr>
            <p:cNvSpPr txBox="1"/>
            <p:nvPr/>
          </p:nvSpPr>
          <p:spPr>
            <a:xfrm>
              <a:off x="5092339" y="2171185"/>
              <a:ext cx="10648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Finances</a:t>
              </a:r>
            </a:p>
          </p:txBody>
        </p:sp>
        <p:pic>
          <p:nvPicPr>
            <p:cNvPr id="82" name="Graphic 81" descr="Coffee">
              <a:extLst>
                <a:ext uri="{FF2B5EF4-FFF2-40B4-BE49-F238E27FC236}">
                  <a16:creationId xmlns:a16="http://schemas.microsoft.com/office/drawing/2014/main" id="{64BCCDFB-2AD0-4F70-8359-85E16F77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963239" y="4499257"/>
              <a:ext cx="792000" cy="792000"/>
            </a:xfrm>
            <a:prstGeom prst="rect">
              <a:avLst/>
            </a:prstGeom>
          </p:spPr>
        </p:pic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76102CB-9408-48BD-9FE0-4A747F4E00E8}"/>
                </a:ext>
              </a:extLst>
            </p:cNvPr>
            <p:cNvGrpSpPr/>
            <p:nvPr/>
          </p:nvGrpSpPr>
          <p:grpSpPr>
            <a:xfrm>
              <a:off x="5731990" y="3349543"/>
              <a:ext cx="1080000" cy="1080000"/>
              <a:chOff x="1979628" y="2460396"/>
              <a:chExt cx="1080000" cy="10800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562FD77F-7BF1-478C-A87E-0C6D654D1C20}"/>
                  </a:ext>
                </a:extLst>
              </p:cNvPr>
              <p:cNvSpPr/>
              <p:nvPr/>
            </p:nvSpPr>
            <p:spPr>
              <a:xfrm>
                <a:off x="1979628" y="2460396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GB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85" name="Graphic 84" descr="Family with two children">
                <a:extLst>
                  <a:ext uri="{FF2B5EF4-FFF2-40B4-BE49-F238E27FC236}">
                    <a16:creationId xmlns:a16="http://schemas.microsoft.com/office/drawing/2014/main" id="{620B230E-B2B5-4DDC-BF9C-085E5FA21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062428" y="2543196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CE64114A-B757-4D65-8BA0-AA4043C4C7D8}"/>
              </a:ext>
            </a:extLst>
          </p:cNvPr>
          <p:cNvSpPr/>
          <p:nvPr/>
        </p:nvSpPr>
        <p:spPr>
          <a:xfrm>
            <a:off x="4755921" y="2379197"/>
            <a:ext cx="226244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14B389F-2B68-4664-AAA4-D404BFEA83DB}"/>
              </a:ext>
            </a:extLst>
          </p:cNvPr>
          <p:cNvSpPr txBox="1"/>
          <p:nvPr/>
        </p:nvSpPr>
        <p:spPr>
          <a:xfrm>
            <a:off x="4684644" y="2089939"/>
            <a:ext cx="19933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Key &amp; project description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DA13910E-D3A9-49F0-A94D-D106590940DC}"/>
              </a:ext>
            </a:extLst>
          </p:cNvPr>
          <p:cNvSpPr txBox="1"/>
          <p:nvPr/>
        </p:nvSpPr>
        <p:spPr>
          <a:xfrm>
            <a:off x="5002125" y="2372165"/>
            <a:ext cx="39679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>
                <a:srgbClr val="1CADE4"/>
              </a:buClr>
              <a:buFont typeface="Wingdings" panose="05000000000000000000" pitchFamily="2" charset="2"/>
              <a:buChar char="Ø"/>
              <a:defRPr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Local child health teams</a:t>
            </a:r>
          </a:p>
        </p:txBody>
      </p:sp>
      <p:sp>
        <p:nvSpPr>
          <p:cNvPr id="89" name="Partial Circle 88">
            <a:extLst>
              <a:ext uri="{FF2B5EF4-FFF2-40B4-BE49-F238E27FC236}">
                <a16:creationId xmlns:a16="http://schemas.microsoft.com/office/drawing/2014/main" id="{A6CE3017-BF1F-41A3-AF93-7CD9E01393E5}"/>
              </a:ext>
            </a:extLst>
          </p:cNvPr>
          <p:cNvSpPr/>
          <p:nvPr/>
        </p:nvSpPr>
        <p:spPr>
          <a:xfrm rot="6182420">
            <a:off x="636524" y="1845489"/>
            <a:ext cx="3618000" cy="3618000"/>
          </a:xfrm>
          <a:prstGeom prst="pie">
            <a:avLst>
              <a:gd name="adj1" fmla="val 13117141"/>
              <a:gd name="adj2" fmla="val 16199999"/>
            </a:avLst>
          </a:prstGeom>
          <a:pattFill prst="solidDmn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0" name="Partial Circle 89">
            <a:extLst>
              <a:ext uri="{FF2B5EF4-FFF2-40B4-BE49-F238E27FC236}">
                <a16:creationId xmlns:a16="http://schemas.microsoft.com/office/drawing/2014/main" id="{E9B8432A-5937-40A7-BE81-3F9A49CF64E0}"/>
              </a:ext>
            </a:extLst>
          </p:cNvPr>
          <p:cNvSpPr/>
          <p:nvPr/>
        </p:nvSpPr>
        <p:spPr>
          <a:xfrm rot="9267608">
            <a:off x="641089" y="1845489"/>
            <a:ext cx="3618000" cy="3618000"/>
          </a:xfrm>
          <a:prstGeom prst="pie">
            <a:avLst>
              <a:gd name="adj1" fmla="val 13117141"/>
              <a:gd name="adj2" fmla="val 16199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0CFA2CB5-B6E2-43A1-A31A-EF8CF648181A}"/>
              </a:ext>
            </a:extLst>
          </p:cNvPr>
          <p:cNvGrpSpPr/>
          <p:nvPr/>
        </p:nvGrpSpPr>
        <p:grpSpPr>
          <a:xfrm>
            <a:off x="730393" y="1912910"/>
            <a:ext cx="3517271" cy="3469741"/>
            <a:chOff x="3965418" y="1562285"/>
            <a:chExt cx="4689695" cy="4626321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22C20F7E-E5B6-48E6-A368-7F576D457C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0886" t="9283" r="21406" b="5357"/>
            <a:stretch/>
          </p:blipFill>
          <p:spPr>
            <a:xfrm>
              <a:off x="3965418" y="1562285"/>
              <a:ext cx="4689695" cy="4626321"/>
            </a:xfrm>
            <a:prstGeom prst="rect">
              <a:avLst/>
            </a:prstGeom>
          </p:spPr>
        </p:pic>
        <p:pic>
          <p:nvPicPr>
            <p:cNvPr id="93" name="Graphic 92" descr="House">
              <a:extLst>
                <a:ext uri="{FF2B5EF4-FFF2-40B4-BE49-F238E27FC236}">
                  <a16:creationId xmlns:a16="http://schemas.microsoft.com/office/drawing/2014/main" id="{E3F64370-8590-4145-BA66-2C6DF87FA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94642" y="2534429"/>
              <a:ext cx="792000" cy="792000"/>
            </a:xfrm>
            <a:prstGeom prst="rect">
              <a:avLst/>
            </a:prstGeom>
          </p:spPr>
        </p:pic>
        <p:pic>
          <p:nvPicPr>
            <p:cNvPr id="94" name="Graphic 93" descr="Books">
              <a:extLst>
                <a:ext uri="{FF2B5EF4-FFF2-40B4-BE49-F238E27FC236}">
                  <a16:creationId xmlns:a16="http://schemas.microsoft.com/office/drawing/2014/main" id="{C29DC4A6-E168-4DF6-B197-0D80098F9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031050" y="4206348"/>
              <a:ext cx="792000" cy="792000"/>
            </a:xfrm>
            <a:prstGeom prst="rect">
              <a:avLst/>
            </a:prstGeom>
          </p:spPr>
        </p:pic>
        <p:pic>
          <p:nvPicPr>
            <p:cNvPr id="95" name="Graphic 94" descr="Piggy Bank">
              <a:extLst>
                <a:ext uri="{FF2B5EF4-FFF2-40B4-BE49-F238E27FC236}">
                  <a16:creationId xmlns:a16="http://schemas.microsoft.com/office/drawing/2014/main" id="{7AFE6CD8-6347-4E99-912C-9356C441C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448240" y="2593013"/>
              <a:ext cx="792000" cy="792000"/>
            </a:xfrm>
            <a:prstGeom prst="rect">
              <a:avLst/>
            </a:prstGeom>
          </p:spPr>
        </p:pic>
        <p:pic>
          <p:nvPicPr>
            <p:cNvPr id="96" name="Graphic 95" descr="Thought bubble">
              <a:extLst>
                <a:ext uri="{FF2B5EF4-FFF2-40B4-BE49-F238E27FC236}">
                  <a16:creationId xmlns:a16="http://schemas.microsoft.com/office/drawing/2014/main" id="{6222D1DC-865B-4D0F-8033-048D9AF15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875020" y="3279866"/>
              <a:ext cx="792000" cy="792000"/>
            </a:xfrm>
            <a:prstGeom prst="rect">
              <a:avLst/>
            </a:prstGeom>
          </p:spPr>
        </p:pic>
        <p:pic>
          <p:nvPicPr>
            <p:cNvPr id="97" name="Graphic 96" descr="Heart with pulse">
              <a:extLst>
                <a:ext uri="{FF2B5EF4-FFF2-40B4-BE49-F238E27FC236}">
                  <a16:creationId xmlns:a16="http://schemas.microsoft.com/office/drawing/2014/main" id="{A3ABBE01-8E38-4A51-B4DF-12EBF50AD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752427" y="4258211"/>
              <a:ext cx="792000" cy="792000"/>
            </a:xfrm>
            <a:prstGeom prst="rect">
              <a:avLst/>
            </a:prstGeom>
          </p:spPr>
        </p:pic>
        <p:pic>
          <p:nvPicPr>
            <p:cNvPr id="98" name="Graphic 97" descr="New Wheelchair">
              <a:extLst>
                <a:ext uri="{FF2B5EF4-FFF2-40B4-BE49-F238E27FC236}">
                  <a16:creationId xmlns:a16="http://schemas.microsoft.com/office/drawing/2014/main" id="{893C7F92-05CE-4124-A973-BDCCA6C41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63453" y="3307818"/>
              <a:ext cx="792000" cy="792000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6450925-2BE3-4C50-BB7B-DB4707B088FC}"/>
                </a:ext>
              </a:extLst>
            </p:cNvPr>
            <p:cNvSpPr txBox="1"/>
            <p:nvPr/>
          </p:nvSpPr>
          <p:spPr>
            <a:xfrm>
              <a:off x="3992577" y="3385001"/>
              <a:ext cx="127086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Equipment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FE91FCB-DC3B-4193-B35E-480789286EAB}"/>
                </a:ext>
              </a:extLst>
            </p:cNvPr>
            <p:cNvSpPr txBox="1"/>
            <p:nvPr/>
          </p:nvSpPr>
          <p:spPr>
            <a:xfrm>
              <a:off x="6552048" y="2179744"/>
              <a:ext cx="100711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Housing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B843667-6FD7-4C74-A7BC-C93840C5054F}"/>
                </a:ext>
              </a:extLst>
            </p:cNvPr>
            <p:cNvSpPr txBox="1"/>
            <p:nvPr/>
          </p:nvSpPr>
          <p:spPr>
            <a:xfrm>
              <a:off x="4401878" y="4790442"/>
              <a:ext cx="96009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School/</a:t>
              </a:r>
            </a:p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nursery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8B88FD1-BDEC-48DB-9DED-8D8FD2EEADBD}"/>
                </a:ext>
              </a:extLst>
            </p:cNvPr>
            <p:cNvSpPr txBox="1"/>
            <p:nvPr/>
          </p:nvSpPr>
          <p:spPr>
            <a:xfrm>
              <a:off x="5924330" y="5477213"/>
              <a:ext cx="79124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Social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EF5AD6B-EB1E-436D-8313-41FDD967811F}"/>
                </a:ext>
              </a:extLst>
            </p:cNvPr>
            <p:cNvSpPr txBox="1"/>
            <p:nvPr/>
          </p:nvSpPr>
          <p:spPr>
            <a:xfrm>
              <a:off x="7225005" y="4780599"/>
              <a:ext cx="990272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Physical</a:t>
              </a:r>
              <a:b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health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B1A905CE-A41E-492D-B96E-3911A759DDD8}"/>
                </a:ext>
              </a:extLst>
            </p:cNvPr>
            <p:cNvSpPr txBox="1"/>
            <p:nvPr/>
          </p:nvSpPr>
          <p:spPr>
            <a:xfrm>
              <a:off x="7494165" y="3246501"/>
              <a:ext cx="115253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Mental</a:t>
              </a:r>
              <a:b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</a:b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wellbeing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47FD15ED-2A48-4383-97CB-98E7C053EA1F}"/>
                </a:ext>
              </a:extLst>
            </p:cNvPr>
            <p:cNvSpPr txBox="1"/>
            <p:nvPr/>
          </p:nvSpPr>
          <p:spPr>
            <a:xfrm>
              <a:off x="5092339" y="2171185"/>
              <a:ext cx="106482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GB" sz="1350" dirty="0">
                  <a:solidFill>
                    <a:prstClr val="black"/>
                  </a:solidFill>
                  <a:latin typeface="Calibri" panose="020F0502020204030204"/>
                </a:rPr>
                <a:t>Finances</a:t>
              </a:r>
            </a:p>
          </p:txBody>
        </p:sp>
        <p:pic>
          <p:nvPicPr>
            <p:cNvPr id="106" name="Graphic 105" descr="Coffee">
              <a:extLst>
                <a:ext uri="{FF2B5EF4-FFF2-40B4-BE49-F238E27FC236}">
                  <a16:creationId xmlns:a16="http://schemas.microsoft.com/office/drawing/2014/main" id="{FDC713FF-8BEE-487E-9C8C-3E96E6299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963239" y="4499257"/>
              <a:ext cx="792000" cy="792000"/>
            </a:xfrm>
            <a:prstGeom prst="rect">
              <a:avLst/>
            </a:prstGeom>
          </p:spPr>
        </p:pic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093892CD-288B-438D-94F3-2B9D2A2AA5F3}"/>
                </a:ext>
              </a:extLst>
            </p:cNvPr>
            <p:cNvGrpSpPr/>
            <p:nvPr/>
          </p:nvGrpSpPr>
          <p:grpSpPr>
            <a:xfrm>
              <a:off x="5731990" y="3349543"/>
              <a:ext cx="1080000" cy="1080000"/>
              <a:chOff x="1979628" y="2460396"/>
              <a:chExt cx="1080000" cy="108000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C052C608-2F5B-460E-9955-E057F0446AEA}"/>
                  </a:ext>
                </a:extLst>
              </p:cNvPr>
              <p:cNvSpPr/>
              <p:nvPr/>
            </p:nvSpPr>
            <p:spPr>
              <a:xfrm>
                <a:off x="1979628" y="2460396"/>
                <a:ext cx="1080000" cy="1080000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GB" sz="1350" dirty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09" name="Graphic 108" descr="Family with two children">
                <a:extLst>
                  <a:ext uri="{FF2B5EF4-FFF2-40B4-BE49-F238E27FC236}">
                    <a16:creationId xmlns:a16="http://schemas.microsoft.com/office/drawing/2014/main" id="{8B423792-D126-4B8A-A282-5A112928E2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2062428" y="2543196"/>
                <a:ext cx="914400" cy="914400"/>
              </a:xfrm>
              <a:prstGeom prst="rect">
                <a:avLst/>
              </a:prstGeom>
            </p:spPr>
          </p:pic>
        </p:grp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877491FF-E2FB-4E28-9B99-AC62F08CCEF3}"/>
              </a:ext>
            </a:extLst>
          </p:cNvPr>
          <p:cNvSpPr/>
          <p:nvPr/>
        </p:nvSpPr>
        <p:spPr>
          <a:xfrm>
            <a:off x="4755921" y="2379197"/>
            <a:ext cx="226244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D34F7FE-E187-4F2A-A69A-17A3DEEFADE2}"/>
              </a:ext>
            </a:extLst>
          </p:cNvPr>
          <p:cNvSpPr txBox="1"/>
          <p:nvPr/>
        </p:nvSpPr>
        <p:spPr>
          <a:xfrm>
            <a:off x="4684644" y="2089939"/>
            <a:ext cx="19933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GB" sz="1350" b="1" dirty="0">
                <a:solidFill>
                  <a:prstClr val="black"/>
                </a:solidFill>
                <a:latin typeface="Calibri" panose="020F0502020204030204"/>
              </a:rPr>
              <a:t>Key &amp; project description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93B0AA7-E2F0-48C8-91C1-5A76269A5C83}"/>
              </a:ext>
            </a:extLst>
          </p:cNvPr>
          <p:cNvSpPr/>
          <p:nvPr/>
        </p:nvSpPr>
        <p:spPr>
          <a:xfrm>
            <a:off x="4757070" y="2832071"/>
            <a:ext cx="226244" cy="216000"/>
          </a:xfrm>
          <a:prstGeom prst="rect">
            <a:avLst/>
          </a:prstGeom>
          <a:pattFill prst="solidDmn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FB613467-426D-4DE2-ABBE-38A6DC03E1D4}"/>
              </a:ext>
            </a:extLst>
          </p:cNvPr>
          <p:cNvSpPr txBox="1"/>
          <p:nvPr/>
        </p:nvSpPr>
        <p:spPr>
          <a:xfrm>
            <a:off x="5001955" y="2795818"/>
            <a:ext cx="17377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 defTabSz="685800">
              <a:buClr>
                <a:srgbClr val="1CADE4"/>
              </a:buClr>
              <a:buFont typeface="Wingdings" panose="05000000000000000000" pitchFamily="2" charset="2"/>
              <a:buChar char="Ø"/>
              <a:defRPr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Mental Health plus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599A0C1-F02B-4F26-8E64-02FB2E454F3A}"/>
              </a:ext>
            </a:extLst>
          </p:cNvPr>
          <p:cNvSpPr/>
          <p:nvPr/>
        </p:nvSpPr>
        <p:spPr>
          <a:xfrm>
            <a:off x="4757070" y="3525666"/>
            <a:ext cx="226244" cy="432000"/>
          </a:xfrm>
          <a:prstGeom prst="rect">
            <a:avLst/>
          </a:prstGeom>
          <a:pattFill prst="wdUpDiag">
            <a:fgClr>
              <a:srgbClr val="0070C0"/>
            </a:fgClr>
            <a:bgClr>
              <a:schemeClr val="bg1"/>
            </a:bgClr>
          </a:patt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83842D29-6245-426F-9D68-2CEBCD93E69B}"/>
              </a:ext>
            </a:extLst>
          </p:cNvPr>
          <p:cNvSpPr txBox="1"/>
          <p:nvPr/>
        </p:nvSpPr>
        <p:spPr>
          <a:xfrm>
            <a:off x="5013361" y="3591625"/>
            <a:ext cx="40060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>
                <a:srgbClr val="2683C6"/>
              </a:buClr>
              <a:buFont typeface="Wingdings" panose="05000000000000000000" pitchFamily="2" charset="2"/>
              <a:buChar char="Ø"/>
              <a:defRPr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TEAMcare trial – technology enhanced asthma care</a:t>
            </a: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DC8E43F4-3791-445F-AD6C-4ADFBFAD4BAB}"/>
              </a:ext>
            </a:extLst>
          </p:cNvPr>
          <p:cNvSpPr/>
          <p:nvPr/>
        </p:nvSpPr>
        <p:spPr>
          <a:xfrm>
            <a:off x="4757070" y="3985583"/>
            <a:ext cx="226244" cy="432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C1387845-5C6E-43B0-9BC5-39144F83F124}"/>
              </a:ext>
            </a:extLst>
          </p:cNvPr>
          <p:cNvSpPr txBox="1"/>
          <p:nvPr/>
        </p:nvSpPr>
        <p:spPr>
          <a:xfrm>
            <a:off x="5011154" y="3958375"/>
            <a:ext cx="39804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>
                <a:srgbClr val="42BA97"/>
              </a:buClr>
              <a:buFont typeface="Wingdings" panose="05000000000000000000" pitchFamily="2" charset="2"/>
              <a:buChar char="Ø"/>
              <a:defRPr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INSPIRE study (ARC) - identifying children at risk of low school readiness</a:t>
            </a: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5D1630B-F6E0-43A7-BECB-F96A045A80E6}"/>
              </a:ext>
            </a:extLst>
          </p:cNvPr>
          <p:cNvSpPr/>
          <p:nvPr/>
        </p:nvSpPr>
        <p:spPr>
          <a:xfrm>
            <a:off x="4757070" y="4445503"/>
            <a:ext cx="226244" cy="79810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643F488-9EF3-46CC-8D07-57D0130FE80A}"/>
              </a:ext>
            </a:extLst>
          </p:cNvPr>
          <p:cNvSpPr txBox="1"/>
          <p:nvPr/>
        </p:nvSpPr>
        <p:spPr>
          <a:xfrm>
            <a:off x="4991515" y="4419887"/>
            <a:ext cx="4179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Clr>
                <a:srgbClr val="3E8853"/>
              </a:buClr>
              <a:buFont typeface="Wingdings" panose="05000000000000000000" pitchFamily="2" charset="2"/>
              <a:buChar char="Ø"/>
              <a:defRPr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INCLUDE study (ARC) – interventions for children with complex needs (incl family support worker)</a:t>
            </a:r>
          </a:p>
          <a:p>
            <a:pPr marL="214313" indent="-214313" defTabSz="685800">
              <a:buClr>
                <a:srgbClr val="3E8853"/>
              </a:buClr>
              <a:buFont typeface="Wingdings" panose="05000000000000000000" pitchFamily="2" charset="2"/>
              <a:buChar char="Ø"/>
              <a:defRPr/>
            </a:pP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ORACLE study – improving support for children with adverse childhood experiences (ACEs)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ECFEEC9-0A71-5D4F-5CB9-B4D5F926E171}"/>
              </a:ext>
            </a:extLst>
          </p:cNvPr>
          <p:cNvSpPr txBox="1">
            <a:spLocks/>
          </p:cNvSpPr>
          <p:nvPr/>
        </p:nvSpPr>
        <p:spPr>
          <a:xfrm>
            <a:off x="63232" y="375133"/>
            <a:ext cx="8906828" cy="688880"/>
          </a:xfrm>
          <a:prstGeom prst="rect">
            <a:avLst/>
          </a:prstGeom>
          <a:solidFill>
            <a:schemeClr val="bg1"/>
          </a:soli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1F497E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CHILDS applied research platform </a:t>
            </a:r>
          </a:p>
        </p:txBody>
      </p:sp>
    </p:spTree>
    <p:extLst>
      <p:ext uri="{BB962C8B-B14F-4D97-AF65-F5344CB8AC3E}">
        <p14:creationId xmlns:p14="http://schemas.microsoft.com/office/powerpoint/2010/main" val="175348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 animBg="1"/>
      <p:bldP spid="179" grpId="0" animBg="1"/>
      <p:bldP spid="173" grpId="0" animBg="1"/>
      <p:bldP spid="176" grpId="0" animBg="1"/>
      <p:bldP spid="174" grpId="0" animBg="1"/>
      <p:bldP spid="175" grpId="0"/>
      <p:bldP spid="47" grpId="0" animBg="1"/>
      <p:bldP spid="86" grpId="0" animBg="1"/>
      <p:bldP spid="87" grpId="0"/>
      <p:bldP spid="88" grpId="0"/>
      <p:bldP spid="89" grpId="0" animBg="1"/>
      <p:bldP spid="90" grpId="0" animBg="1"/>
      <p:bldP spid="110" grpId="0" animBg="1"/>
      <p:bldP spid="111" grpId="0"/>
      <p:bldP spid="113" grpId="0" animBg="1"/>
      <p:bldP spid="114" grpId="0"/>
      <p:bldP spid="177" grpId="0" animBg="1"/>
      <p:bldP spid="178" grpId="0"/>
      <p:bldP spid="180" grpId="0" animBg="1"/>
      <p:bldP spid="181" grpId="0"/>
      <p:bldP spid="183" grpId="0" animBg="1"/>
      <p:bldP spid="1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E9640-1261-D9CE-FFA5-F93A24D6A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Act Early South London: research consortium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A circular diagram of a community collaboration&#10;&#10;Description automatically generated">
            <a:extLst>
              <a:ext uri="{FF2B5EF4-FFF2-40B4-BE49-F238E27FC236}">
                <a16:creationId xmlns:a16="http://schemas.microsoft.com/office/drawing/2014/main" id="{615E5313-4164-1245-C3DE-23CDF6EB0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19" y="1118599"/>
            <a:ext cx="5791959" cy="478813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0826639-C4E9-A788-8F53-0A667419B5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0" r="3395"/>
          <a:stretch/>
        </p:blipFill>
        <p:spPr>
          <a:xfrm>
            <a:off x="2036684" y="6131255"/>
            <a:ext cx="5070631" cy="66779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BD25912-07E4-EE54-DA62-6F1D922C2C64}"/>
              </a:ext>
            </a:extLst>
          </p:cNvPr>
          <p:cNvSpPr txBox="1"/>
          <p:nvPr/>
        </p:nvSpPr>
        <p:spPr>
          <a:xfrm>
            <a:off x="223543" y="6137176"/>
            <a:ext cx="16760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Co-production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B7E3BF-9E3B-EFE0-435B-2A34177ADC73}"/>
              </a:ext>
            </a:extLst>
          </p:cNvPr>
          <p:cNvSpPr txBox="1"/>
          <p:nvPr/>
        </p:nvSpPr>
        <p:spPr>
          <a:xfrm>
            <a:off x="7244435" y="6137176"/>
            <a:ext cx="16760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Evaluation framework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B6E6F1C-ADEC-2B71-1202-092D8301C9E9}"/>
              </a:ext>
            </a:extLst>
          </p:cNvPr>
          <p:cNvSpPr txBox="1"/>
          <p:nvPr/>
        </p:nvSpPr>
        <p:spPr>
          <a:xfrm>
            <a:off x="7244435" y="6510501"/>
            <a:ext cx="16760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Knowledge exchange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F9BD01A-AB2A-B151-E5B1-5A892E2125EB}"/>
              </a:ext>
            </a:extLst>
          </p:cNvPr>
          <p:cNvSpPr txBox="1"/>
          <p:nvPr/>
        </p:nvSpPr>
        <p:spPr>
          <a:xfrm>
            <a:off x="223543" y="6510501"/>
            <a:ext cx="167602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Data tapestry</a:t>
            </a:r>
          </a:p>
        </p:txBody>
      </p:sp>
    </p:spTree>
    <p:extLst>
      <p:ext uri="{BB962C8B-B14F-4D97-AF65-F5344CB8AC3E}">
        <p14:creationId xmlns:p14="http://schemas.microsoft.com/office/powerpoint/2010/main" val="310014233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5D4AE-06CB-0261-5BF2-E45F1161B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517" y="1158027"/>
            <a:ext cx="6529436" cy="22217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73998D-8424-2B42-95E1-87F1E1B98A9C}"/>
              </a:ext>
            </a:extLst>
          </p:cNvPr>
          <p:cNvSpPr txBox="1"/>
          <p:nvPr/>
        </p:nvSpPr>
        <p:spPr>
          <a:xfrm>
            <a:off x="1411112" y="3616076"/>
            <a:ext cx="64478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002060"/>
                </a:solidFill>
                <a:latin typeface="Arial"/>
                <a:cs typeface="Arial"/>
              </a:rPr>
              <a:t>Article 6</a:t>
            </a:r>
            <a:r>
              <a:rPr lang="en-US" sz="1350" b="1" dirty="0">
                <a:latin typeface="Arial"/>
                <a:cs typeface="Arial"/>
              </a:rPr>
              <a:t>: </a:t>
            </a:r>
            <a:r>
              <a:rPr lang="en-US" sz="1350" dirty="0">
                <a:latin typeface="Arial"/>
                <a:cs typeface="Arial"/>
              </a:rPr>
              <a:t>Right to life</a:t>
            </a:r>
          </a:p>
          <a:p>
            <a:endParaRPr lang="en-US" sz="1350" dirty="0">
              <a:latin typeface="Arial"/>
              <a:cs typeface="Arial"/>
            </a:endParaRPr>
          </a:p>
          <a:p>
            <a:endParaRPr lang="en-US" sz="1350" dirty="0">
              <a:latin typeface="Arial"/>
              <a:cs typeface="Arial"/>
            </a:endParaRPr>
          </a:p>
          <a:p>
            <a:r>
              <a:rPr lang="en-US" sz="1350" b="1" dirty="0">
                <a:solidFill>
                  <a:srgbClr val="002060"/>
                </a:solidFill>
                <a:latin typeface="Arial"/>
                <a:cs typeface="Arial"/>
              </a:rPr>
              <a:t>Article 24</a:t>
            </a:r>
            <a:r>
              <a:rPr lang="en-US" sz="1350" b="1" dirty="0">
                <a:latin typeface="Arial"/>
                <a:cs typeface="Arial"/>
              </a:rPr>
              <a:t>: </a:t>
            </a:r>
            <a:r>
              <a:rPr lang="en-US" sz="1350" dirty="0">
                <a:latin typeface="Arial"/>
                <a:cs typeface="Arial"/>
              </a:rPr>
              <a:t>Right to the highest standard of healthcare</a:t>
            </a:r>
          </a:p>
          <a:p>
            <a:endParaRPr lang="en-US" sz="1350" dirty="0">
              <a:latin typeface="Arial"/>
              <a:cs typeface="Arial"/>
            </a:endParaRPr>
          </a:p>
          <a:p>
            <a:endParaRPr lang="en-US" sz="1350" dirty="0">
              <a:latin typeface="Arial"/>
              <a:cs typeface="Arial"/>
            </a:endParaRPr>
          </a:p>
          <a:p>
            <a:r>
              <a:rPr lang="en-US" sz="1350" b="1" dirty="0">
                <a:solidFill>
                  <a:srgbClr val="002060"/>
                </a:solidFill>
                <a:latin typeface="Arial"/>
                <a:cs typeface="Arial"/>
              </a:rPr>
              <a:t>Article 27</a:t>
            </a:r>
            <a:r>
              <a:rPr lang="en-US" sz="1350" dirty="0">
                <a:latin typeface="Arial"/>
                <a:cs typeface="Arial"/>
              </a:rPr>
              <a:t>: Right to a standard of living adequate for physical, mental, spiritual, moral, and social development</a:t>
            </a:r>
          </a:p>
        </p:txBody>
      </p:sp>
    </p:spTree>
    <p:extLst>
      <p:ext uri="{BB962C8B-B14F-4D97-AF65-F5344CB8AC3E}">
        <p14:creationId xmlns:p14="http://schemas.microsoft.com/office/powerpoint/2010/main" val="173127104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50FF77-7029-3FD6-9CD7-F67FCE8EE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701" y="2224574"/>
            <a:ext cx="3017469" cy="23220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1182BC-0651-A76D-FF6F-E03D9AB44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930" y="2114443"/>
            <a:ext cx="1423035" cy="14230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B3CD7A-71DA-A8DC-B904-930B5592FC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9" r="26560"/>
          <a:stretch/>
        </p:blipFill>
        <p:spPr>
          <a:xfrm>
            <a:off x="1353022" y="1020088"/>
            <a:ext cx="1269022" cy="9611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A67F5-5B05-5463-3420-3F8EBBEB0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281" y="1025310"/>
            <a:ext cx="1036945" cy="955934"/>
          </a:xfrm>
          <a:prstGeom prst="rect">
            <a:avLst/>
          </a:prstGeom>
        </p:spPr>
      </p:pic>
      <p:pic>
        <p:nvPicPr>
          <p:cNvPr id="5" name="Picture 4" descr="IMG_0027.jpg">
            <a:extLst>
              <a:ext uri="{FF2B5EF4-FFF2-40B4-BE49-F238E27FC236}">
                <a16:creationId xmlns:a16="http://schemas.microsoft.com/office/drawing/2014/main" id="{1CD22898-07E7-59DC-DFB7-12D2585D3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933" y="2114443"/>
            <a:ext cx="1058735" cy="14116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FC684F-88B1-3E94-7869-D2ECB5BA7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291" y="1014038"/>
            <a:ext cx="1794385" cy="1008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1AD5B2-FF3A-3D92-8D51-4B34647014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4464" y="1020089"/>
            <a:ext cx="1707026" cy="955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1DF5C1-7277-4806-860B-8B18602D338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2771" r="10902"/>
          <a:stretch/>
        </p:blipFill>
        <p:spPr>
          <a:xfrm>
            <a:off x="1348282" y="4774675"/>
            <a:ext cx="1397999" cy="10978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CD2A08-4E04-1171-1440-982BF6AB38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9790" y="4774676"/>
            <a:ext cx="1055394" cy="11183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7D25AD-7846-B200-335A-5B3D202D244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29" r="9254"/>
          <a:stretch/>
        </p:blipFill>
        <p:spPr>
          <a:xfrm>
            <a:off x="2844500" y="4774676"/>
            <a:ext cx="1269965" cy="11183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CBA5D7-4C81-3D67-2FBD-FC62F4A7F3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53023" y="3636765"/>
            <a:ext cx="1431943" cy="952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45B211-E348-06AD-7724-8A687445A19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4304" r="-9371"/>
          <a:stretch/>
        </p:blipFill>
        <p:spPr>
          <a:xfrm>
            <a:off x="5370055" y="4795162"/>
            <a:ext cx="1279249" cy="10978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9B588C2-996A-5173-88FD-83025974A5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36933" y="3537478"/>
            <a:ext cx="1061728" cy="15925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CCF5F6-0138-3C4A-C396-4D8F86CEEB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36933" y="5281301"/>
            <a:ext cx="1055743" cy="5912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928BD4-9479-D281-8717-85DECA6CF3AB}"/>
              </a:ext>
            </a:extLst>
          </p:cNvPr>
          <p:cNvSpPr txBox="1"/>
          <p:nvPr/>
        </p:nvSpPr>
        <p:spPr>
          <a:xfrm>
            <a:off x="2960547" y="5593364"/>
            <a:ext cx="32229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300" dirty="0">
              <a:solidFill>
                <a:srgbClr val="FFFF00"/>
              </a:solidFill>
              <a:latin typeface="Arial Black"/>
              <a:cs typeface="Arial Black"/>
            </a:endParaRPr>
          </a:p>
          <a:p>
            <a:pPr algn="ctr"/>
            <a:r>
              <a:rPr lang="en-US" sz="3300" dirty="0">
                <a:latin typeface="Arial Black"/>
                <a:cs typeface="Arial Black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0899843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Child survival in high-income settings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8826CFE-E99F-49EA-8CA9-355284FC33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202554"/>
              </p:ext>
            </p:extLst>
          </p:nvPr>
        </p:nvGraphicFramePr>
        <p:xfrm>
          <a:off x="4289431" y="987950"/>
          <a:ext cx="3358738" cy="2621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81FA221D-33E5-63EC-F0F5-BC5C9948584C}"/>
              </a:ext>
            </a:extLst>
          </p:cNvPr>
          <p:cNvGrpSpPr/>
          <p:nvPr/>
        </p:nvGrpSpPr>
        <p:grpSpPr>
          <a:xfrm>
            <a:off x="215374" y="900000"/>
            <a:ext cx="8928624" cy="6282684"/>
            <a:chOff x="-469814" y="2104633"/>
            <a:chExt cx="8928624" cy="6282684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4FAB7BC7-1100-F92E-982D-F4D76A32F62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67375248"/>
                </p:ext>
              </p:extLst>
            </p:nvPr>
          </p:nvGraphicFramePr>
          <p:xfrm>
            <a:off x="-469814" y="2104633"/>
            <a:ext cx="8928624" cy="628268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38B4897-98BF-5F61-E8BE-07B04EBD3997}"/>
                </a:ext>
              </a:extLst>
            </p:cNvPr>
            <p:cNvSpPr txBox="1"/>
            <p:nvPr/>
          </p:nvSpPr>
          <p:spPr>
            <a:xfrm>
              <a:off x="6450022" y="7808717"/>
              <a:ext cx="14958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Wolfe, Lancet 2013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154283-C224-4B69-34B1-722F5004DAA7}"/>
              </a:ext>
            </a:extLst>
          </p:cNvPr>
          <p:cNvGrpSpPr/>
          <p:nvPr/>
        </p:nvGrpSpPr>
        <p:grpSpPr>
          <a:xfrm>
            <a:off x="-89210" y="-90789"/>
            <a:ext cx="9144000" cy="6768789"/>
            <a:chOff x="0" y="-582651"/>
            <a:chExt cx="10588287" cy="853610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A71EDAC-6267-274A-9918-9FDCD213170A}"/>
                </a:ext>
              </a:extLst>
            </p:cNvPr>
            <p:cNvSpPr/>
            <p:nvPr/>
          </p:nvSpPr>
          <p:spPr>
            <a:xfrm>
              <a:off x="0" y="-582651"/>
              <a:ext cx="10588287" cy="8536103"/>
            </a:xfrm>
            <a:prstGeom prst="rect">
              <a:avLst/>
            </a:prstGeom>
            <a:solidFill>
              <a:srgbClr val="E7ECE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1">
              <a:extLst>
                <a:ext uri="{FF2B5EF4-FFF2-40B4-BE49-F238E27FC236}">
                  <a16:creationId xmlns:a16="http://schemas.microsoft.com/office/drawing/2014/main" id="{A5FAF10E-6687-BF9D-9179-51C2D28A01B8}"/>
                </a:ext>
              </a:extLst>
            </p:cNvPr>
            <p:cNvSpPr txBox="1"/>
            <p:nvPr/>
          </p:nvSpPr>
          <p:spPr>
            <a:xfrm>
              <a:off x="352693" y="1440433"/>
              <a:ext cx="9589967" cy="174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dirty="0">
                  <a:latin typeface="Arial Black"/>
                  <a:cs typeface="Arial Black"/>
                </a:rPr>
                <a:t>UK compared with Sweden </a:t>
              </a:r>
            </a:p>
            <a:p>
              <a:pPr algn="ctr"/>
              <a:r>
                <a:rPr lang="en-US" sz="2800" dirty="0">
                  <a:latin typeface="Arial Black"/>
                  <a:cs typeface="Arial Black"/>
                </a:rPr>
                <a:t>potentially avoidable child mortality: 1,951 per year</a:t>
              </a:r>
            </a:p>
          </p:txBody>
        </p:sp>
      </p:grpSp>
      <p:sp>
        <p:nvSpPr>
          <p:cNvPr id="5" name="TextBox 7">
            <a:extLst>
              <a:ext uri="{FF2B5EF4-FFF2-40B4-BE49-F238E27FC236}">
                <a16:creationId xmlns:a16="http://schemas.microsoft.com/office/drawing/2014/main" id="{62993534-B409-3B64-DBA4-6E8587A10611}"/>
              </a:ext>
            </a:extLst>
          </p:cNvPr>
          <p:cNvSpPr txBox="1"/>
          <p:nvPr/>
        </p:nvSpPr>
        <p:spPr>
          <a:xfrm>
            <a:off x="1916084" y="3741759"/>
            <a:ext cx="55272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rgbClr val="FF0000"/>
                </a:solidFill>
                <a:latin typeface="Arial Black"/>
                <a:cs typeface="Arial Black"/>
              </a:rPr>
              <a:t>5 children per day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Arial Black"/>
              <a:cs typeface="Arial Blac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A8190-45CC-AD6E-800E-282ACF6D2521}"/>
              </a:ext>
            </a:extLst>
          </p:cNvPr>
          <p:cNvSpPr txBox="1"/>
          <p:nvPr/>
        </p:nvSpPr>
        <p:spPr>
          <a:xfrm>
            <a:off x="2989789" y="5010760"/>
            <a:ext cx="3379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Arial"/>
                <a:cs typeface="Arial"/>
              </a:rPr>
              <a:t>132,874</a:t>
            </a:r>
            <a:r>
              <a:rPr lang="en-US" sz="1800" dirty="0">
                <a:latin typeface="Arial"/>
                <a:cs typeface="Arial"/>
              </a:rPr>
              <a:t> </a:t>
            </a:r>
            <a:r>
              <a:rPr lang="en-US" sz="1800" b="1" dirty="0">
                <a:latin typeface="Arial"/>
                <a:cs typeface="Arial"/>
              </a:rPr>
              <a:t>person-years of life</a:t>
            </a:r>
            <a:endParaRPr lang="en-US" sz="1800" dirty="0">
              <a:latin typeface="Arial Black"/>
              <a:cs typeface="Arial Black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6108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5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AD2D387E-D4BA-00BF-F020-D45728181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163" y="1052377"/>
            <a:ext cx="5981116" cy="4012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243F4D-795D-2BC5-C072-3903DA4B7C55}"/>
              </a:ext>
            </a:extLst>
          </p:cNvPr>
          <p:cNvSpPr txBox="1"/>
          <p:nvPr/>
        </p:nvSpPr>
        <p:spPr>
          <a:xfrm>
            <a:off x="4468721" y="5065037"/>
            <a:ext cx="244414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Taylor-Robinson </a:t>
            </a:r>
            <a:r>
              <a:rPr lang="en-GB" sz="900" dirty="0" err="1">
                <a:solidFill>
                  <a:srgbClr val="21212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D,et</a:t>
            </a:r>
            <a:r>
              <a:rPr lang="en-GB" sz="900" dirty="0">
                <a:solidFill>
                  <a:srgbClr val="21212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al. BMJ Open. 2019</a:t>
            </a:r>
            <a:endParaRPr lang="en-GB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A5DF929D-6D8C-1FE4-FB39-ADB18FB63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709" y="227151"/>
            <a:ext cx="9526587" cy="662782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Infant mortality &amp; deprivation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4A1AEB-F91B-447C-274D-950C0DFEA731}"/>
              </a:ext>
            </a:extLst>
          </p:cNvPr>
          <p:cNvSpPr txBox="1"/>
          <p:nvPr/>
        </p:nvSpPr>
        <p:spPr>
          <a:xfrm>
            <a:off x="369402" y="5490625"/>
            <a:ext cx="8405196" cy="116955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quarter of all deaths under the age of 1 could be avoided if all births had the same level of risk as those to women with the lowest level of deprivation. </a:t>
            </a:r>
          </a:p>
          <a:p>
            <a:r>
              <a:rPr lang="en-GB" sz="1000" dirty="0">
                <a:latin typeface="Arial" panose="020B0604020202020204" pitchFamily="34" charset="0"/>
                <a:cs typeface="Arial" panose="020B0604020202020204" pitchFamily="34" charset="0"/>
              </a:rPr>
              <a:t>												The Marmot Review, 10 years on. </a:t>
            </a:r>
            <a:r>
              <a:rPr lang="en-GB" sz="1000" dirty="0">
                <a:solidFill>
                  <a:srgbClr val="013C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 2020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567621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68CEE-4164-98F5-0DAF-43505022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261461"/>
            <a:ext cx="8784000" cy="720000"/>
          </a:xfrm>
        </p:spPr>
        <p:txBody>
          <a:bodyPr>
            <a:noAutofit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Cause-specific mortality rank UK v EU15+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table of information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C8D14FB2-7AA8-FCF1-E7C2-6EE1A969E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56" y="981461"/>
            <a:ext cx="4380028" cy="5822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6E3D4A-CB34-F252-D1E8-F1F8EA8F9FA1}"/>
              </a:ext>
            </a:extLst>
          </p:cNvPr>
          <p:cNvSpPr txBox="1"/>
          <p:nvPr/>
        </p:nvSpPr>
        <p:spPr>
          <a:xfrm>
            <a:off x="4937589" y="6165652"/>
            <a:ext cx="2572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RCPCH State of Child Health</a:t>
            </a:r>
          </a:p>
          <a:p>
            <a:r>
              <a:rPr lang="en-GB" sz="10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Child health in 2030 in England: comparisons with other wealthy countries, 2012-22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5CA8BE-FC11-4A30-3DF2-8705F01B86B0}"/>
              </a:ext>
            </a:extLst>
          </p:cNvPr>
          <p:cNvSpPr txBox="1"/>
          <p:nvPr/>
        </p:nvSpPr>
        <p:spPr>
          <a:xfrm>
            <a:off x="5340658" y="1620816"/>
            <a:ext cx="372166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The UK had significantly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higher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/>
              <a:t>mortality for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Common infections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Chronic respiratory conditions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Liver diseases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Neurological disorders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FF00"/>
              </a:solidFill>
            </a:endParaRPr>
          </a:p>
          <a:p>
            <a:r>
              <a:rPr lang="en-US" b="1" dirty="0"/>
              <a:t>The UK had significantly </a:t>
            </a:r>
            <a:r>
              <a:rPr lang="en-US" b="1" dirty="0">
                <a:solidFill>
                  <a:srgbClr val="92D050"/>
                </a:solidFill>
              </a:rPr>
              <a:t>lower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/>
              <a:t>mortality for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Transport injuries </a:t>
            </a:r>
          </a:p>
        </p:txBody>
      </p:sp>
    </p:spTree>
    <p:extLst>
      <p:ext uri="{BB962C8B-B14F-4D97-AF65-F5344CB8AC3E}">
        <p14:creationId xmlns:p14="http://schemas.microsoft.com/office/powerpoint/2010/main" val="161022664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What’s going wrong?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089220"/>
            <a:ext cx="8961120" cy="4856400"/>
          </a:xfrm>
        </p:spPr>
        <p:txBody>
          <a:bodyPr>
            <a:normAutofit/>
          </a:bodyPr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236BEC9-1369-E6C7-6E36-811446E2655E}"/>
              </a:ext>
            </a:extLst>
          </p:cNvPr>
          <p:cNvGrpSpPr/>
          <p:nvPr/>
        </p:nvGrpSpPr>
        <p:grpSpPr>
          <a:xfrm>
            <a:off x="360000" y="1415072"/>
            <a:ext cx="8141552" cy="1498062"/>
            <a:chOff x="360000" y="1415072"/>
            <a:chExt cx="8141552" cy="14980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29FDBC-A905-9F78-5C07-D6AAEF48C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0511" y="1415072"/>
              <a:ext cx="1251041" cy="149806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3F9404-B701-398B-0B81-AE5142B7AAEC}"/>
                </a:ext>
              </a:extLst>
            </p:cNvPr>
            <p:cNvSpPr txBox="1"/>
            <p:nvPr/>
          </p:nvSpPr>
          <p:spPr>
            <a:xfrm>
              <a:off x="360000" y="1549520"/>
              <a:ext cx="673641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622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“Britain is failing its young children </a:t>
              </a:r>
            </a:p>
            <a:p>
              <a:pPr algn="ctr"/>
              <a:r>
                <a:rPr lang="en-US" sz="2800" b="1" dirty="0">
                  <a:solidFill>
                    <a:srgbClr val="0622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 a grand scale”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CF5B28E-F71E-9306-DCDE-628487FD0632}"/>
              </a:ext>
            </a:extLst>
          </p:cNvPr>
          <p:cNvSpPr txBox="1"/>
          <p:nvPr/>
        </p:nvSpPr>
        <p:spPr>
          <a:xfrm>
            <a:off x="1536192" y="5308480"/>
            <a:ext cx="5957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should we do about it?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0CFE6F-853E-5C5A-39CF-0A0B03FFC655}"/>
              </a:ext>
            </a:extLst>
          </p:cNvPr>
          <p:cNvSpPr txBox="1"/>
          <p:nvPr/>
        </p:nvSpPr>
        <p:spPr>
          <a:xfrm>
            <a:off x="513981" y="3882090"/>
            <a:ext cx="7809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Why? </a:t>
            </a:r>
          </a:p>
          <a:p>
            <a:pPr marL="0" indent="0" algn="ctr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512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An approach to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743" y="794421"/>
            <a:ext cx="4202597" cy="3395472"/>
          </a:xfrm>
        </p:spPr>
        <p:txBody>
          <a:bodyPr>
            <a:normAutofit fontScale="40000" lnSpcReduction="20000"/>
          </a:bodyPr>
          <a:lstStyle/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4200" b="1" i="0" u="none" strike="noStrike" dirty="0">
                <a:solidFill>
                  <a:srgbClr val="505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77% of the excess risk of death in England relative to Sweden</a:t>
            </a:r>
            <a:r>
              <a:rPr lang="en-GB" sz="4200" dirty="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explained by distribution of birth characteristics.</a:t>
            </a:r>
            <a:endParaRPr lang="en-GB" sz="4200" b="0" i="0" u="none" strike="noStrike" dirty="0">
              <a:solidFill>
                <a:srgbClr val="505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1300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GB" sz="4200" b="1" i="0" u="none" strike="noStrike" dirty="0">
                <a:solidFill>
                  <a:srgbClr val="505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further 3%</a:t>
            </a:r>
            <a:r>
              <a:rPr lang="en-GB" sz="4200" b="0" i="0" u="none" strike="noStrike" dirty="0">
                <a:solidFill>
                  <a:srgbClr val="505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was explained by socioeconomic factors, over and above their effect on birth characteristics.</a:t>
            </a:r>
          </a:p>
          <a:p>
            <a:pPr lvl="1"/>
            <a:endParaRPr lang="en-GB" sz="4200" b="0" i="0" u="none" strike="noStrike" dirty="0">
              <a:solidFill>
                <a:srgbClr val="505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dirty="0">
              <a:solidFill>
                <a:srgbClr val="505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	 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E1744-F735-0E0C-E34A-17D73291168A}"/>
              </a:ext>
            </a:extLst>
          </p:cNvPr>
          <p:cNvSpPr txBox="1"/>
          <p:nvPr/>
        </p:nvSpPr>
        <p:spPr>
          <a:xfrm>
            <a:off x="3123964" y="2492157"/>
            <a:ext cx="178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GB" sz="1200" b="1" i="0" u="none" strike="noStrike" dirty="0">
              <a:solidFill>
                <a:srgbClr val="666666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200" b="0" i="0" u="none" strike="noStrike" dirty="0" err="1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Zylbersztejn</a:t>
            </a:r>
            <a:r>
              <a:rPr lang="en-GB" sz="12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</a:p>
          <a:p>
            <a:pPr algn="l"/>
            <a:r>
              <a:rPr lang="en-GB" sz="1200" b="0" i="0" u="none" strike="noStrike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Lancet 2018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DF64FCE-14D7-1F7A-6D34-5E1EE457280B}"/>
              </a:ext>
            </a:extLst>
          </p:cNvPr>
          <p:cNvGrpSpPr/>
          <p:nvPr/>
        </p:nvGrpSpPr>
        <p:grpSpPr>
          <a:xfrm>
            <a:off x="526039" y="3159047"/>
            <a:ext cx="3165014" cy="3518953"/>
            <a:chOff x="4907039" y="1645920"/>
            <a:chExt cx="4076320" cy="4632960"/>
          </a:xfrm>
        </p:grpSpPr>
        <p:pic>
          <p:nvPicPr>
            <p:cNvPr id="6" name="Picture 5" descr="A diagram of health factors&#10;&#10;Description automatically generated">
              <a:extLst>
                <a:ext uri="{FF2B5EF4-FFF2-40B4-BE49-F238E27FC236}">
                  <a16:creationId xmlns:a16="http://schemas.microsoft.com/office/drawing/2014/main" id="{CD712E55-91AA-5A94-8684-B1C53133A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07039" y="1645920"/>
              <a:ext cx="4076320" cy="4632960"/>
            </a:xfrm>
            <a:prstGeom prst="rect">
              <a:avLst/>
            </a:prstGeom>
          </p:spPr>
        </p:pic>
        <p:sp>
          <p:nvSpPr>
            <p:cNvPr id="9" name="Frame 8">
              <a:extLst>
                <a:ext uri="{FF2B5EF4-FFF2-40B4-BE49-F238E27FC236}">
                  <a16:creationId xmlns:a16="http://schemas.microsoft.com/office/drawing/2014/main" id="{A433A93B-0C02-CDA9-EF73-F8BBEA335097}"/>
                </a:ext>
              </a:extLst>
            </p:cNvPr>
            <p:cNvSpPr/>
            <p:nvPr/>
          </p:nvSpPr>
          <p:spPr>
            <a:xfrm>
              <a:off x="6523464" y="3608832"/>
              <a:ext cx="1003610" cy="581061"/>
            </a:xfrm>
            <a:prstGeom prst="frame">
              <a:avLst>
                <a:gd name="adj1" fmla="val 5603"/>
              </a:avLst>
            </a:prstGeom>
            <a:solidFill>
              <a:srgbClr val="D8081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10" descr="A close-up of a sign&#10;&#10;Description automatically generated">
            <a:extLst>
              <a:ext uri="{FF2B5EF4-FFF2-40B4-BE49-F238E27FC236}">
                <a16:creationId xmlns:a16="http://schemas.microsoft.com/office/drawing/2014/main" id="{BC73EC4C-0694-978C-5A7A-24AB9F6E8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7557" y="1752017"/>
            <a:ext cx="3183217" cy="430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84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A7C8F-97AA-35F5-CBE1-64C81D0A7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Opportunities for solving big problems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9CFC9-D7E8-9E17-1077-DF61642966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088720"/>
            <a:ext cx="9144000" cy="576928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62035B-9B68-0F16-94E2-C958EFC61DEB}"/>
              </a:ext>
            </a:extLst>
          </p:cNvPr>
          <p:cNvSpPr txBox="1"/>
          <p:nvPr/>
        </p:nvSpPr>
        <p:spPr>
          <a:xfrm>
            <a:off x="-72731" y="4428224"/>
            <a:ext cx="48453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local authority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bankruptcies 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2023 than the 30 years before 2018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245B119-3643-81A2-5833-1201F914271A}"/>
              </a:ext>
            </a:extLst>
          </p:cNvPr>
          <p:cNvGrpSpPr/>
          <p:nvPr/>
        </p:nvGrpSpPr>
        <p:grpSpPr>
          <a:xfrm>
            <a:off x="48679" y="6095391"/>
            <a:ext cx="8787395" cy="731533"/>
            <a:chOff x="48679" y="6095391"/>
            <a:chExt cx="8787395" cy="73153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F629C0-8B7C-7DB1-BEA1-E24095CCDDB4}"/>
                </a:ext>
              </a:extLst>
            </p:cNvPr>
            <p:cNvSpPr txBox="1"/>
            <p:nvPr/>
          </p:nvSpPr>
          <p:spPr>
            <a:xfrm>
              <a:off x="7001008" y="6580703"/>
              <a:ext cx="1676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0622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BMJ 17.2.24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681C01-48D3-6CD9-D5C2-529B9A59C748}"/>
                </a:ext>
              </a:extLst>
            </p:cNvPr>
            <p:cNvSpPr txBox="1"/>
            <p:nvPr/>
          </p:nvSpPr>
          <p:spPr>
            <a:xfrm>
              <a:off x="48679" y="6095391"/>
              <a:ext cx="87873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Public health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funding 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down 27%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per person, since 2015.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52B025-DB43-EDC3-0CAE-AC1CE1115D76}"/>
              </a:ext>
            </a:extLst>
          </p:cNvPr>
          <p:cNvGrpSpPr/>
          <p:nvPr/>
        </p:nvGrpSpPr>
        <p:grpSpPr>
          <a:xfrm>
            <a:off x="4701624" y="4037328"/>
            <a:ext cx="4515107" cy="2280637"/>
            <a:chOff x="4701624" y="4037328"/>
            <a:chExt cx="4515107" cy="2280637"/>
          </a:xfrm>
        </p:grpSpPr>
        <p:pic>
          <p:nvPicPr>
            <p:cNvPr id="9" name="Picture 8" descr="A graph of colored dots&#10;&#10;Description automatically generated">
              <a:extLst>
                <a:ext uri="{FF2B5EF4-FFF2-40B4-BE49-F238E27FC236}">
                  <a16:creationId xmlns:a16="http://schemas.microsoft.com/office/drawing/2014/main" id="{92EA1C4E-F29B-1416-13D7-37CC63462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01624" y="4037328"/>
              <a:ext cx="4384719" cy="206665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E99C31-730A-E460-40A7-2B8C64E2A679}"/>
                </a:ext>
              </a:extLst>
            </p:cNvPr>
            <p:cNvSpPr txBox="1"/>
            <p:nvPr/>
          </p:nvSpPr>
          <p:spPr>
            <a:xfrm>
              <a:off x="8116998" y="6071744"/>
              <a:ext cx="1099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err="1">
                  <a:solidFill>
                    <a:srgbClr val="0622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IfG</a:t>
              </a:r>
              <a:r>
                <a:rPr lang="en-US" sz="1000" dirty="0">
                  <a:solidFill>
                    <a:srgbClr val="06223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21.12.23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AF1743-5AB0-2405-0D3E-93AFECBBD89D}"/>
              </a:ext>
            </a:extLst>
          </p:cNvPr>
          <p:cNvGrpSpPr/>
          <p:nvPr/>
        </p:nvGrpSpPr>
        <p:grpSpPr>
          <a:xfrm>
            <a:off x="2154640" y="929375"/>
            <a:ext cx="4661837" cy="2964658"/>
            <a:chOff x="2154640" y="929375"/>
            <a:chExt cx="4661837" cy="2964658"/>
          </a:xfrm>
        </p:grpSpPr>
        <p:pic>
          <p:nvPicPr>
            <p:cNvPr id="11" name="Picture 10" descr="A graph of a number of people&#10;&#10;Description automatically generated with medium confidence">
              <a:extLst>
                <a:ext uri="{FF2B5EF4-FFF2-40B4-BE49-F238E27FC236}">
                  <a16:creationId xmlns:a16="http://schemas.microsoft.com/office/drawing/2014/main" id="{3DBEDA0C-C236-412B-6263-A2A4113A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4640" y="929375"/>
              <a:ext cx="4661837" cy="250161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27C7AB-B48C-7D15-1854-20EC00F57232}"/>
                </a:ext>
              </a:extLst>
            </p:cNvPr>
            <p:cNvSpPr txBox="1"/>
            <p:nvPr/>
          </p:nvSpPr>
          <p:spPr>
            <a:xfrm>
              <a:off x="2728838" y="3478535"/>
              <a:ext cx="40876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rgbClr val="323132"/>
                  </a:solidFill>
                  <a:latin typeface="open sans" panose="020B0606030504020204" pitchFamily="34" charset="0"/>
                </a:rPr>
                <a:t>O</a:t>
              </a:r>
              <a:r>
                <a:rPr lang="en-GB" sz="1000" b="0" i="0" u="none" strike="noStrike" dirty="0">
                  <a:solidFill>
                    <a:srgbClr val="323132"/>
                  </a:solidFill>
                  <a:effectLst/>
                  <a:latin typeface="open sans" panose="020B0606030504020204" pitchFamily="34" charset="0"/>
                </a:rPr>
                <a:t>NS statistical bulletin 25 2023</a:t>
              </a:r>
            </a:p>
            <a:p>
              <a:r>
                <a:rPr lang="en-GB" sz="1000" b="0" i="0" u="sng" dirty="0">
                  <a:solidFill>
                    <a:srgbClr val="206095"/>
                  </a:solidFill>
                  <a:effectLst/>
                  <a:latin typeface="open sans" panose="020B0606030504020204" pitchFamily="34" charset="0"/>
                  <a:hlinkClick r:id="rId4"/>
                </a:rPr>
                <a:t>Household income inequality, UK: financial year ending 2022</a:t>
              </a:r>
              <a:endParaRPr lang="en-US" sz="1000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974336E-5BCA-AE50-BD7B-384CA09F3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00" y="1162613"/>
            <a:ext cx="1632712" cy="1017571"/>
          </a:xfrm>
          <a:prstGeom prst="rect">
            <a:avLst/>
          </a:prstGeom>
        </p:spPr>
      </p:pic>
      <p:pic>
        <p:nvPicPr>
          <p:cNvPr id="18" name="Picture 17" descr="A purple and grey logo with white text&#10;&#10;Description automatically generated">
            <a:extLst>
              <a:ext uri="{FF2B5EF4-FFF2-40B4-BE49-F238E27FC236}">
                <a16:creationId xmlns:a16="http://schemas.microsoft.com/office/drawing/2014/main" id="{ADBD3441-F4BE-A738-9FF2-F6B135AEB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00" y="3747200"/>
            <a:ext cx="1640586" cy="766734"/>
          </a:xfrm>
          <a:prstGeom prst="rect">
            <a:avLst/>
          </a:prstGeom>
        </p:spPr>
      </p:pic>
      <p:pic>
        <p:nvPicPr>
          <p:cNvPr id="21" name="Picture 20" descr="A yellow and black sign with black text&#10;&#10;Description automatically generated">
            <a:extLst>
              <a:ext uri="{FF2B5EF4-FFF2-40B4-BE49-F238E27FC236}">
                <a16:creationId xmlns:a16="http://schemas.microsoft.com/office/drawing/2014/main" id="{F5ABD882-80CB-FD33-FEE5-17C6EABDA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5649" y="1671398"/>
            <a:ext cx="2072862" cy="120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208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7F9DA1-B664-1A37-C078-BFE03F818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 false dichotomy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664ECDD-81C8-A43F-2AD3-8D9A77578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-19973" b="-19973"/>
          <a:stretch>
            <a:fillRect/>
          </a:stretch>
        </p:blipFill>
        <p:spPr>
          <a:xfrm>
            <a:off x="2161286" y="1121305"/>
            <a:ext cx="4629658" cy="5188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DFB551-75B5-7C1D-C4E6-99CF40C12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00" y="5551764"/>
            <a:ext cx="1632712" cy="1017571"/>
          </a:xfrm>
          <a:prstGeom prst="rect">
            <a:avLst/>
          </a:prstGeom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425A6763-9A37-47BB-614B-91CEA7E120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t="20493" r="12185" b="11874"/>
          <a:stretch/>
        </p:blipFill>
        <p:spPr>
          <a:xfrm>
            <a:off x="6874932" y="1433688"/>
            <a:ext cx="914400" cy="39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05034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8BE0-BEE3-99E0-D0BE-02DEAC63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Causality and opportunity for intervention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2EF7FE-9DEB-F91D-994B-F65F434F7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E45619B6-0FA9-C476-DD1C-F16EF1B9C2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76" b="92121" l="10000" r="90000">
                        <a14:foregroundMark x1="25041" y1="23939" x2="25041" y2="23939"/>
                        <a14:foregroundMark x1="25041" y1="23939" x2="25041" y2="23939"/>
                        <a14:foregroundMark x1="25041" y1="23939" x2="25041" y2="23939"/>
                        <a14:foregroundMark x1="29431" y1="19091" x2="29431" y2="19091"/>
                        <a14:foregroundMark x1="39593" y1="12222" x2="39593" y2="12222"/>
                        <a14:foregroundMark x1="43984" y1="92222" x2="57317" y2="91111"/>
                        <a14:foregroundMark x1="14309" y1="52929" x2="15366" y2="42020"/>
                        <a14:foregroundMark x1="15366" y1="42020" x2="23496" y2="20808"/>
                        <a14:foregroundMark x1="23496" y1="20808" x2="37724" y2="10404"/>
                        <a14:foregroundMark x1="37724" y1="10404" x2="48780" y2="7576"/>
                        <a14:foregroundMark x1="48780" y1="7576" x2="66992" y2="15354"/>
                        <a14:foregroundMark x1="66992" y1="15354" x2="67886" y2="16364"/>
                        <a14:backgroundMark x1="9268" y1="13030" x2="9268" y2="13030"/>
                        <a14:backgroundMark x1="17154" y1="10909" x2="17154" y2="10909"/>
                        <a14:backgroundMark x1="22439" y1="6263" x2="22439" y2="6263"/>
                        <a14:backgroundMark x1="16504" y1="6465" x2="16504" y2="6465"/>
                        <a14:backgroundMark x1="16504" y1="6465" x2="16504" y2="6465"/>
                        <a14:backgroundMark x1="67480" y1="11111" x2="67480" y2="11111"/>
                        <a14:backgroundMark x1="55122" y1="4646" x2="55122" y2="4646"/>
                        <a14:backgroundMark x1="55122" y1="4343" x2="55122" y2="4343"/>
                        <a14:backgroundMark x1="55122" y1="4343" x2="55122" y2="4343"/>
                        <a14:backgroundMark x1="17398" y1="9798" x2="17398" y2="9798"/>
                        <a14:backgroundMark x1="4228" y1="9798" x2="4228" y2="9798"/>
                        <a14:backgroundMark x1="3984" y1="15556" x2="3984" y2="15556"/>
                        <a14:backgroundMark x1="3984" y1="15556" x2="3984" y2="1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681" t="3648" r="14957" b="4239"/>
          <a:stretch/>
        </p:blipFill>
        <p:spPr>
          <a:xfrm>
            <a:off x="171963" y="1404437"/>
            <a:ext cx="3792550" cy="378125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6BB70CB-3B64-46C2-72B9-439B0123C06D}"/>
              </a:ext>
            </a:extLst>
          </p:cNvPr>
          <p:cNvGrpSpPr/>
          <p:nvPr/>
        </p:nvGrpSpPr>
        <p:grpSpPr>
          <a:xfrm>
            <a:off x="4245341" y="2265025"/>
            <a:ext cx="4726696" cy="2060077"/>
            <a:chOff x="3955812" y="3027774"/>
            <a:chExt cx="5221277" cy="246229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4A8A58C-1B23-B52C-A0FA-4FB5D0852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812" y="3027774"/>
              <a:ext cx="5221277" cy="2462293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856D164-B2E5-1266-0523-DA5072ABD652}"/>
                </a:ext>
              </a:extLst>
            </p:cNvPr>
            <p:cNvGrpSpPr/>
            <p:nvPr/>
          </p:nvGrpSpPr>
          <p:grpSpPr>
            <a:xfrm>
              <a:off x="4931511" y="3296003"/>
              <a:ext cx="3067382" cy="2106484"/>
              <a:chOff x="4120518" y="2453360"/>
              <a:chExt cx="3738836" cy="2472426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7B4F2AA-54C5-09C2-59E5-08DB608D7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38241" y="2453360"/>
                <a:ext cx="940173" cy="833041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0E1CDE9-10DA-0AEF-65CD-C01F233CC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00238" y="4518985"/>
                <a:ext cx="459116" cy="406801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72B6BE3F-9D85-4C79-9BD1-14D148305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0880" y="3500958"/>
                <a:ext cx="544553" cy="482502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1A39FD8-F36A-B682-C60B-F09E7AE97D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75848" y="3453827"/>
                <a:ext cx="759982" cy="67338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8408DBF-A412-719E-92D1-ED91575A21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20090" y="4143118"/>
                <a:ext cx="883322" cy="78266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79D88BC-E6F0-BC77-9EE6-A65B292AF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85402" y="3632041"/>
                <a:ext cx="544553" cy="482502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3EDB71C2-06ED-9FC8-D8BB-60B8933762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95348" y="4275084"/>
                <a:ext cx="337330" cy="575707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E28850E0-B3CB-4532-35F5-F45E823134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4120518" y="4518986"/>
                <a:ext cx="459115" cy="4068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54EFB32-68E2-D061-AB3C-B7E6F6A6E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85403" y="4189825"/>
                <a:ext cx="690446" cy="61177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7D3A5FB-C295-8CD9-DC63-48646BB04B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0880" y="3102408"/>
                <a:ext cx="396612" cy="351419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3BEECCBA-8E3F-FDEF-0166-A04B44C0A0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70550" y="3164104"/>
                <a:ext cx="434513" cy="432132"/>
              </a:xfrm>
              <a:prstGeom prst="rect">
                <a:avLst/>
              </a:prstGeom>
            </p:spPr>
          </p:pic>
        </p:grp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0F146385-8F2D-0382-101E-009DD618CF36}"/>
              </a:ext>
            </a:extLst>
          </p:cNvPr>
          <p:cNvSpPr txBox="1"/>
          <p:nvPr/>
        </p:nvSpPr>
        <p:spPr>
          <a:xfrm>
            <a:off x="104499" y="5286793"/>
            <a:ext cx="3989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Causality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poverty and inequalities manifests in increased risk and prevalence of disease, and reduced access to care.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9B2B01-4F11-53AA-26BA-E5C78E6DDCE1}"/>
              </a:ext>
            </a:extLst>
          </p:cNvPr>
          <p:cNvSpPr txBox="1"/>
          <p:nvPr/>
        </p:nvSpPr>
        <p:spPr>
          <a:xfrm>
            <a:off x="4693920" y="5305531"/>
            <a:ext cx="4090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Prevention paradox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Improving access to early intervention and care for large numbers of children with common problems</a:t>
            </a:r>
          </a:p>
        </p:txBody>
      </p:sp>
    </p:spTree>
    <p:extLst>
      <p:ext uri="{BB962C8B-B14F-4D97-AF65-F5344CB8AC3E}">
        <p14:creationId xmlns:p14="http://schemas.microsoft.com/office/powerpoint/2010/main" val="11136811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theme/theme1.xml><?xml version="1.0" encoding="utf-8"?>
<a:theme xmlns:a="http://schemas.openxmlformats.org/drawingml/2006/main" name="KCL UPDATE v4 4x3">
  <a:themeElements>
    <a:clrScheme name="KCL">
      <a:dk1>
        <a:sysClr val="windowText" lastClr="000000"/>
      </a:dk1>
      <a:lt1>
        <a:sysClr val="window" lastClr="FFFFFF"/>
      </a:lt1>
      <a:dk2>
        <a:srgbClr val="0A2D50"/>
      </a:dk2>
      <a:lt2>
        <a:srgbClr val="CDD7DC"/>
      </a:lt2>
      <a:accent1>
        <a:srgbClr val="E2231A"/>
      </a:accent1>
      <a:accent2>
        <a:srgbClr val="FF5F05"/>
      </a:accent2>
      <a:accent3>
        <a:srgbClr val="F5B90F"/>
      </a:accent3>
      <a:accent4>
        <a:srgbClr val="C8E128"/>
      </a:accent4>
      <a:accent5>
        <a:srgbClr val="009EA0"/>
      </a:accent5>
      <a:accent6>
        <a:srgbClr val="005AD2"/>
      </a:accent6>
      <a:hlink>
        <a:srgbClr val="E2231A"/>
      </a:hlink>
      <a:folHlink>
        <a:srgbClr val="E2231A"/>
      </a:folHlink>
    </a:clrScheme>
    <a:fontScheme name="KCL-fonts">
      <a:majorFont>
        <a:latin typeface="Impact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D80815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KCL PowerPoint Template standard  -  Read-Only" id="{3CE21CD4-04B4-194C-9A50-F759ED684B5F}" vid="{498FCDD1-632F-7A40-AD4B-53FB5DF8DB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349AB501BF574C83206C844DBEF306" ma:contentTypeVersion="18" ma:contentTypeDescription="Create a new document." ma:contentTypeScope="" ma:versionID="62b6d3a3da94fe51f635f718d017e4b7">
  <xsd:schema xmlns:xsd="http://www.w3.org/2001/XMLSchema" xmlns:xs="http://www.w3.org/2001/XMLSchema" xmlns:p="http://schemas.microsoft.com/office/2006/metadata/properties" xmlns:ns2="81b5ceff-6b46-4494-accf-a4e91dbe538f" xmlns:ns3="69bc440e-748c-4cb8-8c36-21f20ee8bdd0" xmlns:ns4="4aaf35b1-80a8-48e7-9d03-c612add1997b" targetNamespace="http://schemas.microsoft.com/office/2006/metadata/properties" ma:root="true" ma:fieldsID="e923d9ad325a386bc81019f5f919a48a" ns2:_="" ns3:_="" ns4:_="">
    <xsd:import namespace="81b5ceff-6b46-4494-accf-a4e91dbe538f"/>
    <xsd:import namespace="69bc440e-748c-4cb8-8c36-21f20ee8bdd0"/>
    <xsd:import namespace="4aaf35b1-80a8-48e7-9d03-c612add199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b5ceff-6b46-4494-accf-a4e91dbe53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1d7151-b795-48f9-9207-6285658e27a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bc440e-748c-4cb8-8c36-21f20ee8bdd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af35b1-80a8-48e7-9d03-c612add1997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b50359a-c019-4b75-8061-1f5738031845}" ma:internalName="TaxCatchAll" ma:showField="CatchAllData" ma:web="69bc440e-748c-4cb8-8c36-21f20ee8bd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b5ceff-6b46-4494-accf-a4e91dbe538f">
      <Terms xmlns="http://schemas.microsoft.com/office/infopath/2007/PartnerControls"/>
    </lcf76f155ced4ddcb4097134ff3c332f>
    <TaxCatchAll xmlns="4aaf35b1-80a8-48e7-9d03-c612add1997b" xsi:nil="true"/>
  </documentManagement>
</p:properties>
</file>

<file path=customXml/itemProps1.xml><?xml version="1.0" encoding="utf-8"?>
<ds:datastoreItem xmlns:ds="http://schemas.openxmlformats.org/officeDocument/2006/customXml" ds:itemID="{E87F5378-706F-46F2-9B89-2ED2197D777B}"/>
</file>

<file path=customXml/itemProps2.xml><?xml version="1.0" encoding="utf-8"?>
<ds:datastoreItem xmlns:ds="http://schemas.openxmlformats.org/officeDocument/2006/customXml" ds:itemID="{0EB44665-4221-427A-B2B6-336DBF260F44}"/>
</file>

<file path=customXml/itemProps3.xml><?xml version="1.0" encoding="utf-8"?>
<ds:datastoreItem xmlns:ds="http://schemas.openxmlformats.org/officeDocument/2006/customXml" ds:itemID="{91825239-208F-4CB7-B089-16863C454586}"/>
</file>

<file path=docProps/app.xml><?xml version="1.0" encoding="utf-8"?>
<Properties xmlns="http://schemas.openxmlformats.org/officeDocument/2006/extended-properties" xmlns:vt="http://schemas.openxmlformats.org/officeDocument/2006/docPropsVTypes">
  <Template>KCL UPDATE v4 4x3</Template>
  <TotalTime>4094</TotalTime>
  <Words>969</Words>
  <Application>Microsoft Macintosh PowerPoint</Application>
  <PresentationFormat>On-screen Show (4:3)</PresentationFormat>
  <Paragraphs>211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Arial</vt:lpstr>
      <vt:lpstr>Arial Black</vt:lpstr>
      <vt:lpstr>Calibri</vt:lpstr>
      <vt:lpstr>Georgia</vt:lpstr>
      <vt:lpstr>Impact</vt:lpstr>
      <vt:lpstr>open sans</vt:lpstr>
      <vt:lpstr>Wingdings</vt:lpstr>
      <vt:lpstr>KCL UPDATE v4 4x3</vt:lpstr>
      <vt:lpstr>Health Systems Strengthening</vt:lpstr>
      <vt:lpstr>Child survival in high-income settings</vt:lpstr>
      <vt:lpstr>Infant mortality &amp; deprivation</vt:lpstr>
      <vt:lpstr>Cause-specific mortality rank UK v EU15+</vt:lpstr>
      <vt:lpstr>What’s going wrong?</vt:lpstr>
      <vt:lpstr>An approach to understanding</vt:lpstr>
      <vt:lpstr>Opportunities for solving big problems</vt:lpstr>
      <vt:lpstr>A false dichotomy</vt:lpstr>
      <vt:lpstr>Causality and opportunity for intervention</vt:lpstr>
      <vt:lpstr>CHILDS applied research group</vt:lpstr>
      <vt:lpstr>CYPHP: the Children and Young People’s Health Partnership </vt:lpstr>
      <vt:lpstr>A platform for local child health</vt:lpstr>
      <vt:lpstr>Cluster RCT and nested studies</vt:lpstr>
      <vt:lpstr>Service evaluation: embedding continues</vt:lpstr>
      <vt:lpstr>PowerPoint Presentation</vt:lpstr>
      <vt:lpstr>Act Early South London: research consortium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Ingrid Wolfe</dc:creator>
  <cp:lastModifiedBy>nicksarson nicksarson</cp:lastModifiedBy>
  <cp:revision>148</cp:revision>
  <dcterms:created xsi:type="dcterms:W3CDTF">2024-03-07T21:33:27Z</dcterms:created>
  <dcterms:modified xsi:type="dcterms:W3CDTF">2024-03-11T08:34:54Z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0x01010064349AB501BF574C83206C844DBEF306</vt:lpwstr>
  </property>
</Properties>
</file>